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00" r:id="rId2"/>
    <p:sldId id="293" r:id="rId3"/>
    <p:sldId id="305" r:id="rId4"/>
  </p:sldIdLst>
  <p:sldSz cx="12192000" cy="6858000"/>
  <p:notesSz cx="6794500" cy="9906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ванов-Даль Андрей Михайлович" initials="ИАМ" lastIdx="1" clrIdx="0">
    <p:extLst>
      <p:ext uri="{19B8F6BF-5375-455C-9EA6-DF929625EA0E}">
        <p15:presenceInfo xmlns:p15="http://schemas.microsoft.com/office/powerpoint/2012/main" userId="Иванов-Даль Андрей Михайлович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CC2C"/>
    <a:srgbClr val="245F34"/>
    <a:srgbClr val="50535A"/>
    <a:srgbClr val="FFCB05"/>
    <a:srgbClr val="6AA744"/>
    <a:srgbClr val="947C4E"/>
    <a:srgbClr val="6DA025"/>
    <a:srgbClr val="00574A"/>
    <a:srgbClr val="104C1B"/>
    <a:srgbClr val="2384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FE040-AD14-4FA6-B26D-935713AE9700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35ED4-A0A3-4ECD-B4EF-F3416FF91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092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6050" y="1339850"/>
            <a:ext cx="6440488" cy="36242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4D83F-0AD2-440F-8C5A-147DF78BBE7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669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68FE-9417-4B41-A40E-9CF3D98F353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61EB-20F8-4E69-9E85-F31599D68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524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68FE-9417-4B41-A40E-9CF3D98F353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61EB-20F8-4E69-9E85-F31599D68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43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68FE-9417-4B41-A40E-9CF3D98F353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61EB-20F8-4E69-9E85-F31599D68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79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68FE-9417-4B41-A40E-9CF3D98F353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61EB-20F8-4E69-9E85-F31599D68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689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68FE-9417-4B41-A40E-9CF3D98F353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61EB-20F8-4E69-9E85-F31599D68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050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68FE-9417-4B41-A40E-9CF3D98F353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61EB-20F8-4E69-9E85-F31599D68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814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68FE-9417-4B41-A40E-9CF3D98F353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61EB-20F8-4E69-9E85-F31599D68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357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68FE-9417-4B41-A40E-9CF3D98F353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61EB-20F8-4E69-9E85-F31599D68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739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68FE-9417-4B41-A40E-9CF3D98F353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61EB-20F8-4E69-9E85-F31599D68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77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68FE-9417-4B41-A40E-9CF3D98F353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61EB-20F8-4E69-9E85-F31599D68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079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68FE-9417-4B41-A40E-9CF3D98F353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61EB-20F8-4E69-9E85-F31599D68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805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277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568FE-9417-4B41-A40E-9CF3D98F353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561EB-20F8-4E69-9E85-F31599D68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333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5" t="17508" r="26325" b="2347"/>
          <a:stretch/>
        </p:blipFill>
        <p:spPr>
          <a:xfrm>
            <a:off x="-4462" y="-23247"/>
            <a:ext cx="7294358" cy="688124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732692" y="-13857"/>
            <a:ext cx="5459307" cy="6871857"/>
          </a:xfrm>
          <a:prstGeom prst="rect">
            <a:avLst/>
          </a:prstGeom>
          <a:solidFill>
            <a:srgbClr val="245F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roxima Nova Rg" panose="02000506030000020004" pitchFamily="50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094096" y="2216258"/>
            <a:ext cx="5097903" cy="4641742"/>
          </a:xfrm>
          <a:prstGeom prst="rect">
            <a:avLst/>
          </a:prstGeom>
          <a:solidFill>
            <a:srgbClr val="6AA7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Proxima Nova Rg" panose="02000506030000020004" pitchFamily="5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65165" y="2527589"/>
            <a:ext cx="47227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ru-RU" sz="2700" b="1" dirty="0" smtClean="0">
                <a:solidFill>
                  <a:schemeClr val="bg1"/>
                </a:solidFill>
                <a:latin typeface="Proxima Nova Rg" panose="02000506030000020004" pitchFamily="50" charset="0"/>
              </a:rPr>
              <a:t>ИНДИВИДУАЛЬНЫЕ ПРЕДЛОЖЕНИЯ</a:t>
            </a:r>
            <a:endParaRPr lang="ru-RU" sz="2700" b="1" baseline="30000" dirty="0">
              <a:solidFill>
                <a:schemeClr val="bg1"/>
              </a:solidFill>
              <a:latin typeface="Proxima Nova Rg" panose="02000506030000020004" pitchFamily="5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65166" y="3398753"/>
            <a:ext cx="4490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Proxima Nova Rg" panose="02000506030000020004" pitchFamily="50" charset="0"/>
              </a:rPr>
              <a:t>Кредитные, депозитные продукты для сотрудников корпоративных </a:t>
            </a:r>
            <a:r>
              <a:rPr lang="ru-RU" sz="1600" dirty="0">
                <a:solidFill>
                  <a:schemeClr val="bg1"/>
                </a:solidFill>
                <a:latin typeface="Proxima Nova Rg" panose="02000506030000020004" pitchFamily="50" charset="0"/>
              </a:rPr>
              <a:t>клиентов </a:t>
            </a:r>
            <a:endParaRPr lang="ru-RU" sz="1600" dirty="0" smtClean="0">
              <a:solidFill>
                <a:schemeClr val="bg1"/>
              </a:solidFill>
              <a:latin typeface="Proxima Nova Rg" panose="02000506030000020004" pitchFamily="50" charset="0"/>
            </a:endParaRPr>
          </a:p>
          <a:p>
            <a:r>
              <a:rPr lang="ru-RU" sz="1600" dirty="0" smtClean="0">
                <a:solidFill>
                  <a:schemeClr val="bg1"/>
                </a:solidFill>
                <a:latin typeface="Proxima Nova Rg" panose="02000506030000020004" pitchFamily="50" charset="0"/>
              </a:rPr>
              <a:t>и </a:t>
            </a:r>
            <a:r>
              <a:rPr lang="ru-RU" sz="1600" dirty="0">
                <a:solidFill>
                  <a:schemeClr val="bg1"/>
                </a:solidFill>
                <a:latin typeface="Proxima Nova Rg" panose="02000506030000020004" pitchFamily="50" charset="0"/>
              </a:rPr>
              <a:t>компаний-партнеров </a:t>
            </a:r>
            <a:r>
              <a:rPr lang="ru-RU" sz="1600" dirty="0" smtClean="0">
                <a:solidFill>
                  <a:schemeClr val="bg1"/>
                </a:solidFill>
                <a:latin typeface="Proxima Nova Rg" panose="02000506030000020004" pitchFamily="50" charset="0"/>
              </a:rPr>
              <a:t>АО «</a:t>
            </a:r>
            <a:r>
              <a:rPr lang="ru-RU" sz="1600" dirty="0" err="1" smtClean="0">
                <a:solidFill>
                  <a:schemeClr val="bg1"/>
                </a:solidFill>
                <a:latin typeface="Proxima Nova Rg" panose="02000506030000020004" pitchFamily="50" charset="0"/>
              </a:rPr>
              <a:t>Россельхозбанк</a:t>
            </a:r>
            <a:r>
              <a:rPr lang="ru-RU" sz="1600" dirty="0" smtClean="0">
                <a:solidFill>
                  <a:schemeClr val="bg1"/>
                </a:solidFill>
                <a:latin typeface="Proxima Nova Rg" panose="02000506030000020004" pitchFamily="50" charset="0"/>
              </a:rPr>
              <a:t>»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7329874" y="5619478"/>
            <a:ext cx="2286824" cy="844981"/>
            <a:chOff x="7289285" y="5664569"/>
            <a:chExt cx="1623410" cy="599850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3"/>
            <a:srcRect r="57413" b="1701"/>
            <a:stretch/>
          </p:blipFill>
          <p:spPr>
            <a:xfrm>
              <a:off x="7311914" y="5664569"/>
              <a:ext cx="1295274" cy="285701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3"/>
            <a:srcRect l="46625" t="2922"/>
            <a:stretch/>
          </p:blipFill>
          <p:spPr>
            <a:xfrm>
              <a:off x="7289285" y="5982269"/>
              <a:ext cx="1623410" cy="282150"/>
            </a:xfrm>
            <a:prstGeom prst="rect">
              <a:avLst/>
            </a:prstGeom>
          </p:spPr>
        </p:pic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4097" y="671013"/>
            <a:ext cx="3161346" cy="75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45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6" t="30629" r="10447" b="13480"/>
          <a:stretch/>
        </p:blipFill>
        <p:spPr>
          <a:xfrm>
            <a:off x="-7143" y="-14288"/>
            <a:ext cx="12230100" cy="6872288"/>
          </a:xfrm>
          <a:prstGeom prst="rect">
            <a:avLst/>
          </a:prstGeom>
        </p:spPr>
      </p:pic>
      <p:sp>
        <p:nvSpPr>
          <p:cNvPr id="55" name="Скругленный прямоугольник 54"/>
          <p:cNvSpPr/>
          <p:nvPr/>
        </p:nvSpPr>
        <p:spPr>
          <a:xfrm>
            <a:off x="515080" y="4260715"/>
            <a:ext cx="5232889" cy="1962046"/>
          </a:xfrm>
          <a:prstGeom prst="roundRect">
            <a:avLst>
              <a:gd name="adj" fmla="val 3914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636165" y="4406799"/>
            <a:ext cx="4976940" cy="446216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ru-RU" sz="1100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98385" y="4459124"/>
            <a:ext cx="491472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КРЕДИТ С ГОС. ПОДДЕРЖКОЙ ДЛЯ ЖИТЕЛЕЙ СЕЛА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1045435" y="4940648"/>
            <a:ext cx="18281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Срок 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кредита до 5 лет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Shape 2623"/>
          <p:cNvSpPr/>
          <p:nvPr/>
        </p:nvSpPr>
        <p:spPr>
          <a:xfrm>
            <a:off x="715372" y="4945230"/>
            <a:ext cx="260115" cy="247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364" y="13255"/>
                </a:moveTo>
                <a:lnTo>
                  <a:pt x="5400" y="13255"/>
                </a:lnTo>
                <a:lnTo>
                  <a:pt x="5400" y="15218"/>
                </a:lnTo>
                <a:lnTo>
                  <a:pt x="7364" y="15218"/>
                </a:lnTo>
                <a:cubicBezTo>
                  <a:pt x="7364" y="15218"/>
                  <a:pt x="7364" y="13255"/>
                  <a:pt x="7364" y="13255"/>
                </a:cubicBezTo>
                <a:close/>
                <a:moveTo>
                  <a:pt x="7364" y="16691"/>
                </a:moveTo>
                <a:lnTo>
                  <a:pt x="5400" y="16691"/>
                </a:lnTo>
                <a:lnTo>
                  <a:pt x="5400" y="18655"/>
                </a:lnTo>
                <a:lnTo>
                  <a:pt x="7364" y="18655"/>
                </a:lnTo>
                <a:cubicBezTo>
                  <a:pt x="7364" y="18655"/>
                  <a:pt x="7364" y="16691"/>
                  <a:pt x="7364" y="16691"/>
                </a:cubicBezTo>
                <a:close/>
                <a:moveTo>
                  <a:pt x="7364" y="9818"/>
                </a:moveTo>
                <a:lnTo>
                  <a:pt x="5400" y="9818"/>
                </a:lnTo>
                <a:lnTo>
                  <a:pt x="5400" y="11782"/>
                </a:lnTo>
                <a:lnTo>
                  <a:pt x="7364" y="11782"/>
                </a:lnTo>
                <a:cubicBezTo>
                  <a:pt x="7364" y="11782"/>
                  <a:pt x="7364" y="9818"/>
                  <a:pt x="7364" y="9818"/>
                </a:cubicBezTo>
                <a:close/>
                <a:moveTo>
                  <a:pt x="4418" y="16691"/>
                </a:moveTo>
                <a:lnTo>
                  <a:pt x="2455" y="16691"/>
                </a:lnTo>
                <a:lnTo>
                  <a:pt x="2455" y="18655"/>
                </a:lnTo>
                <a:lnTo>
                  <a:pt x="4418" y="18655"/>
                </a:lnTo>
                <a:cubicBezTo>
                  <a:pt x="4418" y="18655"/>
                  <a:pt x="4418" y="16691"/>
                  <a:pt x="4418" y="16691"/>
                </a:cubicBezTo>
                <a:close/>
                <a:moveTo>
                  <a:pt x="20618" y="6873"/>
                </a:moveTo>
                <a:lnTo>
                  <a:pt x="982" y="6873"/>
                </a:lnTo>
                <a:lnTo>
                  <a:pt x="982" y="3928"/>
                </a:lnTo>
                <a:cubicBezTo>
                  <a:pt x="982" y="3385"/>
                  <a:pt x="1422" y="2945"/>
                  <a:pt x="1964" y="2945"/>
                </a:cubicBezTo>
                <a:lnTo>
                  <a:pt x="3927" y="2945"/>
                </a:lnTo>
                <a:lnTo>
                  <a:pt x="3927" y="4418"/>
                </a:lnTo>
                <a:cubicBezTo>
                  <a:pt x="3927" y="4690"/>
                  <a:pt x="4147" y="4909"/>
                  <a:pt x="4418" y="4909"/>
                </a:cubicBezTo>
                <a:cubicBezTo>
                  <a:pt x="4690" y="4909"/>
                  <a:pt x="4909" y="4690"/>
                  <a:pt x="4909" y="4418"/>
                </a:cubicBezTo>
                <a:lnTo>
                  <a:pt x="4909" y="2945"/>
                </a:lnTo>
                <a:lnTo>
                  <a:pt x="16691" y="2945"/>
                </a:lnTo>
                <a:lnTo>
                  <a:pt x="16691" y="4418"/>
                </a:lnTo>
                <a:cubicBezTo>
                  <a:pt x="16691" y="4690"/>
                  <a:pt x="16910" y="4909"/>
                  <a:pt x="17182" y="4909"/>
                </a:cubicBezTo>
                <a:cubicBezTo>
                  <a:pt x="17453" y="4909"/>
                  <a:pt x="17673" y="4690"/>
                  <a:pt x="17673" y="4418"/>
                </a:cubicBezTo>
                <a:lnTo>
                  <a:pt x="17673" y="2945"/>
                </a:lnTo>
                <a:lnTo>
                  <a:pt x="19636" y="2945"/>
                </a:lnTo>
                <a:cubicBezTo>
                  <a:pt x="20178" y="2945"/>
                  <a:pt x="20618" y="3385"/>
                  <a:pt x="20618" y="3928"/>
                </a:cubicBezTo>
                <a:cubicBezTo>
                  <a:pt x="20618" y="3928"/>
                  <a:pt x="20618" y="6873"/>
                  <a:pt x="20618" y="6873"/>
                </a:cubicBezTo>
                <a:close/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7855"/>
                </a:lnTo>
                <a:lnTo>
                  <a:pt x="20618" y="7855"/>
                </a:lnTo>
                <a:cubicBezTo>
                  <a:pt x="20618" y="7855"/>
                  <a:pt x="20618" y="19636"/>
                  <a:pt x="20618" y="19636"/>
                </a:cubicBezTo>
                <a:close/>
                <a:moveTo>
                  <a:pt x="19636" y="1964"/>
                </a:moveTo>
                <a:lnTo>
                  <a:pt x="17673" y="1964"/>
                </a:lnTo>
                <a:lnTo>
                  <a:pt x="17673" y="491"/>
                </a:lnTo>
                <a:cubicBezTo>
                  <a:pt x="17673" y="220"/>
                  <a:pt x="17453" y="0"/>
                  <a:pt x="17182" y="0"/>
                </a:cubicBezTo>
                <a:cubicBezTo>
                  <a:pt x="16910" y="0"/>
                  <a:pt x="16691" y="220"/>
                  <a:pt x="16691" y="491"/>
                </a:cubicBezTo>
                <a:lnTo>
                  <a:pt x="16691" y="1964"/>
                </a:lnTo>
                <a:lnTo>
                  <a:pt x="4909" y="1964"/>
                </a:lnTo>
                <a:lnTo>
                  <a:pt x="4909" y="491"/>
                </a:lnTo>
                <a:cubicBezTo>
                  <a:pt x="4909" y="220"/>
                  <a:pt x="4690" y="0"/>
                  <a:pt x="4418" y="0"/>
                </a:cubicBezTo>
                <a:cubicBezTo>
                  <a:pt x="4147" y="0"/>
                  <a:pt x="3927" y="220"/>
                  <a:pt x="3927" y="491"/>
                </a:cubicBezTo>
                <a:lnTo>
                  <a:pt x="3927" y="1964"/>
                </a:lnTo>
                <a:lnTo>
                  <a:pt x="1964" y="1964"/>
                </a:lnTo>
                <a:cubicBezTo>
                  <a:pt x="879" y="1964"/>
                  <a:pt x="0" y="2843"/>
                  <a:pt x="0" y="3928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3928"/>
                </a:lnTo>
                <a:cubicBezTo>
                  <a:pt x="21600" y="2843"/>
                  <a:pt x="20721" y="1964"/>
                  <a:pt x="19636" y="1964"/>
                </a:cubicBezTo>
                <a:moveTo>
                  <a:pt x="4418" y="9818"/>
                </a:moveTo>
                <a:lnTo>
                  <a:pt x="2455" y="9818"/>
                </a:lnTo>
                <a:lnTo>
                  <a:pt x="2455" y="11782"/>
                </a:lnTo>
                <a:lnTo>
                  <a:pt x="4418" y="11782"/>
                </a:lnTo>
                <a:cubicBezTo>
                  <a:pt x="4418" y="11782"/>
                  <a:pt x="4418" y="9818"/>
                  <a:pt x="4418" y="9818"/>
                </a:cubicBezTo>
                <a:close/>
                <a:moveTo>
                  <a:pt x="4418" y="13255"/>
                </a:moveTo>
                <a:lnTo>
                  <a:pt x="2455" y="13255"/>
                </a:lnTo>
                <a:lnTo>
                  <a:pt x="2455" y="15218"/>
                </a:lnTo>
                <a:lnTo>
                  <a:pt x="4418" y="15218"/>
                </a:lnTo>
                <a:cubicBezTo>
                  <a:pt x="4418" y="15218"/>
                  <a:pt x="4418" y="13255"/>
                  <a:pt x="4418" y="13255"/>
                </a:cubicBezTo>
                <a:close/>
                <a:moveTo>
                  <a:pt x="10309" y="16691"/>
                </a:moveTo>
                <a:lnTo>
                  <a:pt x="8345" y="16691"/>
                </a:lnTo>
                <a:lnTo>
                  <a:pt x="8345" y="18655"/>
                </a:lnTo>
                <a:lnTo>
                  <a:pt x="10309" y="18655"/>
                </a:lnTo>
                <a:cubicBezTo>
                  <a:pt x="10309" y="18655"/>
                  <a:pt x="10309" y="16691"/>
                  <a:pt x="10309" y="16691"/>
                </a:cubicBezTo>
                <a:close/>
                <a:moveTo>
                  <a:pt x="10309" y="9818"/>
                </a:moveTo>
                <a:lnTo>
                  <a:pt x="8345" y="9818"/>
                </a:lnTo>
                <a:lnTo>
                  <a:pt x="8345" y="11782"/>
                </a:lnTo>
                <a:lnTo>
                  <a:pt x="10309" y="11782"/>
                </a:lnTo>
                <a:cubicBezTo>
                  <a:pt x="10309" y="11782"/>
                  <a:pt x="10309" y="9818"/>
                  <a:pt x="10309" y="9818"/>
                </a:cubicBezTo>
                <a:close/>
                <a:moveTo>
                  <a:pt x="10309" y="13255"/>
                </a:moveTo>
                <a:lnTo>
                  <a:pt x="8345" y="13255"/>
                </a:lnTo>
                <a:lnTo>
                  <a:pt x="8345" y="15218"/>
                </a:lnTo>
                <a:lnTo>
                  <a:pt x="10309" y="15218"/>
                </a:lnTo>
                <a:cubicBezTo>
                  <a:pt x="10309" y="15218"/>
                  <a:pt x="10309" y="13255"/>
                  <a:pt x="10309" y="13255"/>
                </a:cubicBezTo>
                <a:close/>
                <a:moveTo>
                  <a:pt x="19145" y="13255"/>
                </a:moveTo>
                <a:lnTo>
                  <a:pt x="17182" y="13255"/>
                </a:lnTo>
                <a:lnTo>
                  <a:pt x="17182" y="15218"/>
                </a:lnTo>
                <a:lnTo>
                  <a:pt x="19145" y="15218"/>
                </a:lnTo>
                <a:cubicBezTo>
                  <a:pt x="19145" y="15218"/>
                  <a:pt x="19145" y="13255"/>
                  <a:pt x="19145" y="13255"/>
                </a:cubicBezTo>
                <a:close/>
                <a:moveTo>
                  <a:pt x="16200" y="13255"/>
                </a:moveTo>
                <a:lnTo>
                  <a:pt x="14236" y="13255"/>
                </a:lnTo>
                <a:lnTo>
                  <a:pt x="14236" y="15218"/>
                </a:lnTo>
                <a:lnTo>
                  <a:pt x="16200" y="15218"/>
                </a:lnTo>
                <a:cubicBezTo>
                  <a:pt x="16200" y="15218"/>
                  <a:pt x="16200" y="13255"/>
                  <a:pt x="16200" y="13255"/>
                </a:cubicBezTo>
                <a:close/>
                <a:moveTo>
                  <a:pt x="19145" y="9818"/>
                </a:moveTo>
                <a:lnTo>
                  <a:pt x="17182" y="9818"/>
                </a:lnTo>
                <a:lnTo>
                  <a:pt x="17182" y="11782"/>
                </a:lnTo>
                <a:lnTo>
                  <a:pt x="19145" y="11782"/>
                </a:lnTo>
                <a:cubicBezTo>
                  <a:pt x="19145" y="11782"/>
                  <a:pt x="19145" y="9818"/>
                  <a:pt x="19145" y="9818"/>
                </a:cubicBezTo>
                <a:close/>
                <a:moveTo>
                  <a:pt x="16200" y="9818"/>
                </a:moveTo>
                <a:lnTo>
                  <a:pt x="14236" y="9818"/>
                </a:lnTo>
                <a:lnTo>
                  <a:pt x="14236" y="11782"/>
                </a:lnTo>
                <a:lnTo>
                  <a:pt x="16200" y="11782"/>
                </a:lnTo>
                <a:cubicBezTo>
                  <a:pt x="16200" y="11782"/>
                  <a:pt x="16200" y="9818"/>
                  <a:pt x="16200" y="9818"/>
                </a:cubicBezTo>
                <a:close/>
                <a:moveTo>
                  <a:pt x="13255" y="16691"/>
                </a:moveTo>
                <a:lnTo>
                  <a:pt x="11291" y="16691"/>
                </a:lnTo>
                <a:lnTo>
                  <a:pt x="11291" y="18655"/>
                </a:lnTo>
                <a:lnTo>
                  <a:pt x="13255" y="18655"/>
                </a:lnTo>
                <a:cubicBezTo>
                  <a:pt x="13255" y="18655"/>
                  <a:pt x="13255" y="16691"/>
                  <a:pt x="13255" y="16691"/>
                </a:cubicBezTo>
                <a:close/>
                <a:moveTo>
                  <a:pt x="13255" y="9818"/>
                </a:moveTo>
                <a:lnTo>
                  <a:pt x="11291" y="9818"/>
                </a:lnTo>
                <a:lnTo>
                  <a:pt x="11291" y="11782"/>
                </a:lnTo>
                <a:lnTo>
                  <a:pt x="13255" y="11782"/>
                </a:lnTo>
                <a:cubicBezTo>
                  <a:pt x="13255" y="11782"/>
                  <a:pt x="13255" y="9818"/>
                  <a:pt x="13255" y="9818"/>
                </a:cubicBezTo>
                <a:close/>
                <a:moveTo>
                  <a:pt x="13255" y="13255"/>
                </a:moveTo>
                <a:lnTo>
                  <a:pt x="11291" y="13255"/>
                </a:lnTo>
                <a:lnTo>
                  <a:pt x="11291" y="15218"/>
                </a:lnTo>
                <a:lnTo>
                  <a:pt x="13255" y="15218"/>
                </a:lnTo>
                <a:cubicBezTo>
                  <a:pt x="13255" y="15218"/>
                  <a:pt x="13255" y="13255"/>
                  <a:pt x="13255" y="13255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 eaLnBrk="1" hangingPunct="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Calibri" charset="0"/>
              <a:cs typeface="Calibri" charset="0"/>
              <a:sym typeface="Gill Sans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306638" y="4937952"/>
            <a:ext cx="254040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Сумма кредита до 300 тыс. руб.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Freeform 53"/>
          <p:cNvSpPr>
            <a:spLocks noEditPoints="1"/>
          </p:cNvSpPr>
          <p:nvPr/>
        </p:nvSpPr>
        <p:spPr bwMode="auto">
          <a:xfrm>
            <a:off x="3071152" y="4937614"/>
            <a:ext cx="235486" cy="257210"/>
          </a:xfrm>
          <a:custGeom>
            <a:avLst/>
            <a:gdLst>
              <a:gd name="T0" fmla="*/ 2147483646 w 107"/>
              <a:gd name="T1" fmla="*/ 0 h 123"/>
              <a:gd name="T2" fmla="*/ 0 w 107"/>
              <a:gd name="T3" fmla="*/ 2147483646 h 123"/>
              <a:gd name="T4" fmla="*/ 0 w 107"/>
              <a:gd name="T5" fmla="*/ 2147483646 h 123"/>
              <a:gd name="T6" fmla="*/ 2147483646 w 107"/>
              <a:gd name="T7" fmla="*/ 2147483646 h 123"/>
              <a:gd name="T8" fmla="*/ 2147483646 w 107"/>
              <a:gd name="T9" fmla="*/ 2147483646 h 123"/>
              <a:gd name="T10" fmla="*/ 2147483646 w 107"/>
              <a:gd name="T11" fmla="*/ 2147483646 h 123"/>
              <a:gd name="T12" fmla="*/ 2147483646 w 107"/>
              <a:gd name="T13" fmla="*/ 0 h 123"/>
              <a:gd name="T14" fmla="*/ 2147483646 w 107"/>
              <a:gd name="T15" fmla="*/ 2147483646 h 123"/>
              <a:gd name="T16" fmla="*/ 2147483646 w 107"/>
              <a:gd name="T17" fmla="*/ 2147483646 h 123"/>
              <a:gd name="T18" fmla="*/ 2147483646 w 107"/>
              <a:gd name="T19" fmla="*/ 2147483646 h 123"/>
              <a:gd name="T20" fmla="*/ 2147483646 w 107"/>
              <a:gd name="T21" fmla="*/ 2147483646 h 123"/>
              <a:gd name="T22" fmla="*/ 2147483646 w 107"/>
              <a:gd name="T23" fmla="*/ 2147483646 h 123"/>
              <a:gd name="T24" fmla="*/ 2147483646 w 107"/>
              <a:gd name="T25" fmla="*/ 2147483646 h 123"/>
              <a:gd name="T26" fmla="*/ 2147483646 w 107"/>
              <a:gd name="T27" fmla="*/ 2147483646 h 123"/>
              <a:gd name="T28" fmla="*/ 2147483646 w 107"/>
              <a:gd name="T29" fmla="*/ 2147483646 h 123"/>
              <a:gd name="T30" fmla="*/ 2147483646 w 107"/>
              <a:gd name="T31" fmla="*/ 2147483646 h 123"/>
              <a:gd name="T32" fmla="*/ 2147483646 w 107"/>
              <a:gd name="T33" fmla="*/ 2147483646 h 123"/>
              <a:gd name="T34" fmla="*/ 2147483646 w 107"/>
              <a:gd name="T35" fmla="*/ 2147483646 h 123"/>
              <a:gd name="T36" fmla="*/ 2147483646 w 107"/>
              <a:gd name="T37" fmla="*/ 2147483646 h 123"/>
              <a:gd name="T38" fmla="*/ 2147483646 w 107"/>
              <a:gd name="T39" fmla="*/ 2147483646 h 123"/>
              <a:gd name="T40" fmla="*/ 2147483646 w 107"/>
              <a:gd name="T41" fmla="*/ 2147483646 h 123"/>
              <a:gd name="T42" fmla="*/ 2147483646 w 107"/>
              <a:gd name="T43" fmla="*/ 2147483646 h 123"/>
              <a:gd name="T44" fmla="*/ 2147483646 w 107"/>
              <a:gd name="T45" fmla="*/ 2147483646 h 123"/>
              <a:gd name="T46" fmla="*/ 2147483646 w 107"/>
              <a:gd name="T47" fmla="*/ 2147483646 h 123"/>
              <a:gd name="T48" fmla="*/ 2147483646 w 107"/>
              <a:gd name="T49" fmla="*/ 2147483646 h 123"/>
              <a:gd name="T50" fmla="*/ 2147483646 w 107"/>
              <a:gd name="T51" fmla="*/ 2147483646 h 123"/>
              <a:gd name="T52" fmla="*/ 2147483646 w 107"/>
              <a:gd name="T53" fmla="*/ 2147483646 h 123"/>
              <a:gd name="T54" fmla="*/ 2147483646 w 107"/>
              <a:gd name="T55" fmla="*/ 2147483646 h 123"/>
              <a:gd name="T56" fmla="*/ 2147483646 w 107"/>
              <a:gd name="T57" fmla="*/ 2147483646 h 123"/>
              <a:gd name="T58" fmla="*/ 2147483646 w 107"/>
              <a:gd name="T59" fmla="*/ 2147483646 h 123"/>
              <a:gd name="T60" fmla="*/ 2147483646 w 107"/>
              <a:gd name="T61" fmla="*/ 2147483646 h 123"/>
              <a:gd name="T62" fmla="*/ 2147483646 w 107"/>
              <a:gd name="T63" fmla="*/ 2147483646 h 123"/>
              <a:gd name="T64" fmla="*/ 2147483646 w 107"/>
              <a:gd name="T65" fmla="*/ 2147483646 h 123"/>
              <a:gd name="T66" fmla="*/ 2147483646 w 107"/>
              <a:gd name="T67" fmla="*/ 2147483646 h 123"/>
              <a:gd name="T68" fmla="*/ 2147483646 w 107"/>
              <a:gd name="T69" fmla="*/ 2147483646 h 123"/>
              <a:gd name="T70" fmla="*/ 2147483646 w 107"/>
              <a:gd name="T71" fmla="*/ 2147483646 h 123"/>
              <a:gd name="T72" fmla="*/ 2147483646 w 107"/>
              <a:gd name="T73" fmla="*/ 2147483646 h 123"/>
              <a:gd name="T74" fmla="*/ 2147483646 w 107"/>
              <a:gd name="T75" fmla="*/ 2147483646 h 123"/>
              <a:gd name="T76" fmla="*/ 2147483646 w 107"/>
              <a:gd name="T77" fmla="*/ 2147483646 h 123"/>
              <a:gd name="T78" fmla="*/ 2147483646 w 107"/>
              <a:gd name="T79" fmla="*/ 2147483646 h 123"/>
              <a:gd name="T80" fmla="*/ 2147483646 w 107"/>
              <a:gd name="T81" fmla="*/ 2147483646 h 123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07" h="123">
                <a:moveTo>
                  <a:pt x="53" y="0"/>
                </a:moveTo>
                <a:cubicBezTo>
                  <a:pt x="27" y="0"/>
                  <a:pt x="0" y="8"/>
                  <a:pt x="0" y="25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15"/>
                  <a:pt x="27" y="123"/>
                  <a:pt x="53" y="123"/>
                </a:cubicBezTo>
                <a:cubicBezTo>
                  <a:pt x="79" y="123"/>
                  <a:pt x="107" y="115"/>
                  <a:pt x="107" y="98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8"/>
                  <a:pt x="79" y="0"/>
                  <a:pt x="53" y="0"/>
                </a:cubicBezTo>
                <a:close/>
                <a:moveTo>
                  <a:pt x="99" y="98"/>
                </a:moveTo>
                <a:cubicBezTo>
                  <a:pt x="99" y="107"/>
                  <a:pt x="79" y="115"/>
                  <a:pt x="53" y="115"/>
                </a:cubicBezTo>
                <a:cubicBezTo>
                  <a:pt x="28" y="115"/>
                  <a:pt x="7" y="107"/>
                  <a:pt x="7" y="98"/>
                </a:cubicBezTo>
                <a:cubicBezTo>
                  <a:pt x="7" y="83"/>
                  <a:pt x="7" y="83"/>
                  <a:pt x="7" y="83"/>
                </a:cubicBezTo>
                <a:cubicBezTo>
                  <a:pt x="15" y="92"/>
                  <a:pt x="34" y="96"/>
                  <a:pt x="53" y="96"/>
                </a:cubicBezTo>
                <a:cubicBezTo>
                  <a:pt x="72" y="96"/>
                  <a:pt x="91" y="92"/>
                  <a:pt x="99" y="83"/>
                </a:cubicBezTo>
                <a:lnTo>
                  <a:pt x="99" y="98"/>
                </a:lnTo>
                <a:close/>
                <a:moveTo>
                  <a:pt x="99" y="75"/>
                </a:moveTo>
                <a:cubicBezTo>
                  <a:pt x="99" y="75"/>
                  <a:pt x="99" y="75"/>
                  <a:pt x="99" y="75"/>
                </a:cubicBezTo>
                <a:cubicBezTo>
                  <a:pt x="99" y="75"/>
                  <a:pt x="99" y="75"/>
                  <a:pt x="99" y="75"/>
                </a:cubicBezTo>
                <a:cubicBezTo>
                  <a:pt x="99" y="84"/>
                  <a:pt x="79" y="92"/>
                  <a:pt x="53" y="92"/>
                </a:cubicBezTo>
                <a:cubicBezTo>
                  <a:pt x="28" y="92"/>
                  <a:pt x="7" y="84"/>
                  <a:pt x="7" y="75"/>
                </a:cubicBezTo>
                <a:cubicBezTo>
                  <a:pt x="7" y="75"/>
                  <a:pt x="7" y="75"/>
                  <a:pt x="7" y="75"/>
                </a:cubicBezTo>
                <a:cubicBezTo>
                  <a:pt x="7" y="60"/>
                  <a:pt x="7" y="60"/>
                  <a:pt x="7" y="60"/>
                </a:cubicBezTo>
                <a:cubicBezTo>
                  <a:pt x="15" y="69"/>
                  <a:pt x="34" y="73"/>
                  <a:pt x="53" y="73"/>
                </a:cubicBezTo>
                <a:cubicBezTo>
                  <a:pt x="72" y="73"/>
                  <a:pt x="91" y="69"/>
                  <a:pt x="99" y="60"/>
                </a:cubicBezTo>
                <a:lnTo>
                  <a:pt x="99" y="75"/>
                </a:lnTo>
                <a:close/>
                <a:moveTo>
                  <a:pt x="99" y="52"/>
                </a:moveTo>
                <a:cubicBezTo>
                  <a:pt x="99" y="52"/>
                  <a:pt x="99" y="52"/>
                  <a:pt x="99" y="52"/>
                </a:cubicBezTo>
                <a:cubicBezTo>
                  <a:pt x="99" y="52"/>
                  <a:pt x="99" y="52"/>
                  <a:pt x="99" y="52"/>
                </a:cubicBezTo>
                <a:cubicBezTo>
                  <a:pt x="99" y="61"/>
                  <a:pt x="79" y="69"/>
                  <a:pt x="53" y="69"/>
                </a:cubicBezTo>
                <a:cubicBezTo>
                  <a:pt x="28" y="69"/>
                  <a:pt x="7" y="61"/>
                  <a:pt x="7" y="52"/>
                </a:cubicBezTo>
                <a:cubicBezTo>
                  <a:pt x="7" y="52"/>
                  <a:pt x="7" y="52"/>
                  <a:pt x="7" y="52"/>
                </a:cubicBezTo>
                <a:cubicBezTo>
                  <a:pt x="7" y="39"/>
                  <a:pt x="7" y="39"/>
                  <a:pt x="7" y="39"/>
                </a:cubicBezTo>
                <a:cubicBezTo>
                  <a:pt x="17" y="46"/>
                  <a:pt x="36" y="50"/>
                  <a:pt x="53" y="50"/>
                </a:cubicBezTo>
                <a:cubicBezTo>
                  <a:pt x="71" y="50"/>
                  <a:pt x="89" y="46"/>
                  <a:pt x="99" y="39"/>
                </a:cubicBezTo>
                <a:lnTo>
                  <a:pt x="99" y="52"/>
                </a:lnTo>
                <a:close/>
                <a:moveTo>
                  <a:pt x="53" y="42"/>
                </a:moveTo>
                <a:cubicBezTo>
                  <a:pt x="28" y="42"/>
                  <a:pt x="7" y="34"/>
                  <a:pt x="7" y="25"/>
                </a:cubicBezTo>
                <a:cubicBezTo>
                  <a:pt x="7" y="15"/>
                  <a:pt x="28" y="8"/>
                  <a:pt x="53" y="8"/>
                </a:cubicBezTo>
                <a:cubicBezTo>
                  <a:pt x="79" y="8"/>
                  <a:pt x="99" y="15"/>
                  <a:pt x="99" y="25"/>
                </a:cubicBezTo>
                <a:cubicBezTo>
                  <a:pt x="99" y="34"/>
                  <a:pt x="79" y="42"/>
                  <a:pt x="53" y="42"/>
                </a:cubicBezTo>
                <a:close/>
                <a:moveTo>
                  <a:pt x="53" y="42"/>
                </a:moveTo>
                <a:cubicBezTo>
                  <a:pt x="53" y="42"/>
                  <a:pt x="53" y="42"/>
                  <a:pt x="53" y="42"/>
                </a:cubicBezTo>
              </a:path>
            </a:pathLst>
          </a:custGeom>
          <a:solidFill>
            <a:schemeClr val="tx1"/>
          </a:solidFill>
          <a:ln w="12700">
            <a:noFill/>
            <a:miter lim="400000"/>
          </a:ln>
        </p:spPr>
        <p:txBody>
          <a:bodyPr lIns="14284" tIns="14284" rIns="14284" bIns="14284" anchor="ctr"/>
          <a:lstStyle/>
          <a:p>
            <a:pPr defTabSz="171399"/>
            <a:endParaRPr lang="ru-RU" sz="11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Calibri" charset="0"/>
              <a:cs typeface="Calibri" charset="0"/>
            </a:endParaRPr>
          </a:p>
        </p:txBody>
      </p:sp>
      <p:graphicFrame>
        <p:nvGraphicFramePr>
          <p:cNvPr id="52" name="Таблица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488342"/>
              </p:ext>
            </p:extLst>
          </p:nvPr>
        </p:nvGraphicFramePr>
        <p:xfrm>
          <a:off x="636166" y="5286688"/>
          <a:ext cx="4976938" cy="93844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32682">
                  <a:extLst>
                    <a:ext uri="{9D8B030D-6E8A-4147-A177-3AD203B41FA5}">
                      <a16:colId xmlns:a16="http://schemas.microsoft.com/office/drawing/2014/main" val="117431053"/>
                    </a:ext>
                  </a:extLst>
                </a:gridCol>
                <a:gridCol w="2711574">
                  <a:extLst>
                    <a:ext uri="{9D8B030D-6E8A-4147-A177-3AD203B41FA5}">
                      <a16:colId xmlns:a16="http://schemas.microsoft.com/office/drawing/2014/main" val="2300680392"/>
                    </a:ext>
                  </a:extLst>
                </a:gridCol>
                <a:gridCol w="1132682">
                  <a:extLst>
                    <a:ext uri="{9D8B030D-6E8A-4147-A177-3AD203B41FA5}">
                      <a16:colId xmlns:a16="http://schemas.microsoft.com/office/drawing/2014/main" val="2311539396"/>
                    </a:ext>
                  </a:extLst>
                </a:gridCol>
              </a:tblGrid>
              <a:tr h="33108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Льготная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Базовая</a:t>
                      </a:r>
                      <a:endParaRPr lang="ru-RU" sz="8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8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Стандартная</a:t>
                      </a:r>
                      <a:endParaRPr lang="ru-RU" sz="8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2482545"/>
                  </a:ext>
                </a:extLst>
              </a:tr>
              <a:tr h="60735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8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3,25%</a:t>
                      </a:r>
                      <a:endParaRPr lang="ru-RU" sz="8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800"/>
                        </a:lnSpc>
                      </a:pPr>
                      <a:r>
                        <a:rPr lang="ru-RU" sz="8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Льготная процентная ставка, увеличенная на ключевую ставку Центрального банка</a:t>
                      </a:r>
                      <a:r>
                        <a:rPr lang="ru-RU" sz="800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РФ,</a:t>
                      </a:r>
                      <a:r>
                        <a:rPr lang="ru-RU" sz="800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действующую на дату изменения льготной ставки на базовую </a:t>
                      </a:r>
                      <a:endParaRPr lang="ru-RU" sz="8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8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15,5 %</a:t>
                      </a:r>
                      <a:endParaRPr lang="ru-RU" sz="8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271780"/>
                  </a:ext>
                </a:extLst>
              </a:tr>
            </a:tbl>
          </a:graphicData>
        </a:graphic>
      </p:graphicFrame>
      <p:sp>
        <p:nvSpPr>
          <p:cNvPr id="56" name="Прямоугольник 55"/>
          <p:cNvSpPr/>
          <p:nvPr/>
        </p:nvSpPr>
        <p:spPr>
          <a:xfrm>
            <a:off x="515080" y="359460"/>
            <a:ext cx="110526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2000" b="1" cap="all" dirty="0">
                <a:latin typeface="Arial" panose="020B0604020202020204" pitchFamily="34" charset="0"/>
              </a:rPr>
              <a:t>Программы </a:t>
            </a:r>
            <a:endParaRPr lang="ru-RU" altLang="ru-RU" sz="2000" b="1" cap="all" dirty="0" smtClean="0">
              <a:latin typeface="Arial" panose="020B0604020202020204" pitchFamily="34" charset="0"/>
            </a:endParaRPr>
          </a:p>
          <a:p>
            <a:pPr>
              <a:defRPr/>
            </a:pPr>
            <a:r>
              <a:rPr lang="ru-RU" altLang="ru-RU" sz="2000" b="1" cap="all" dirty="0" smtClean="0">
                <a:latin typeface="Arial" panose="020B0604020202020204" pitchFamily="34" charset="0"/>
              </a:rPr>
              <a:t>по </a:t>
            </a:r>
            <a:r>
              <a:rPr lang="ru-RU" altLang="ru-RU" sz="2000" b="1" cap="all" dirty="0">
                <a:latin typeface="Arial" panose="020B0604020202020204" pitchFamily="34" charset="0"/>
              </a:rPr>
              <a:t>потребительскому кредитованию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544655"/>
            <a:ext cx="12222957" cy="31452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044" y="399407"/>
            <a:ext cx="1834405" cy="44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1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" t="1582"/>
          <a:stretch/>
        </p:blipFill>
        <p:spPr>
          <a:xfrm flipH="1">
            <a:off x="-1" y="0"/>
            <a:ext cx="12198485" cy="6859184"/>
          </a:xfrm>
          <a:prstGeom prst="rect">
            <a:avLst/>
          </a:prstGeom>
        </p:spPr>
      </p:pic>
      <p:sp>
        <p:nvSpPr>
          <p:cNvPr id="14" name="Скругленный прямоугольник 13"/>
          <p:cNvSpPr/>
          <p:nvPr/>
        </p:nvSpPr>
        <p:spPr>
          <a:xfrm>
            <a:off x="379988" y="1499330"/>
            <a:ext cx="6848272" cy="4681228"/>
          </a:xfrm>
          <a:prstGeom prst="roundRect">
            <a:avLst>
              <a:gd name="adj" fmla="val 2944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458863" y="5612711"/>
            <a:ext cx="665915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cs typeface="Arial" panose="020B0604020202020204" pitchFamily="34" charset="0"/>
              </a:rPr>
              <a:t>* </a:t>
            </a:r>
            <a:r>
              <a:rPr lang="ru-RU" sz="900" dirty="0" smtClean="0"/>
              <a:t>Специальные процентные ставки </a:t>
            </a:r>
            <a:r>
              <a:rPr lang="ru-RU" sz="900" dirty="0"/>
              <a:t>по </a:t>
            </a:r>
            <a:r>
              <a:rPr lang="ru-RU" sz="900" dirty="0" smtClean="0"/>
              <a:t>30.12.2022 </a:t>
            </a:r>
            <a:r>
              <a:rPr lang="ru-RU" sz="900" dirty="0"/>
              <a:t>(п</a:t>
            </a:r>
            <a:r>
              <a:rPr lang="ru-RU" sz="900" dirty="0">
                <a:cs typeface="Arial" panose="020B0604020202020204" pitchFamily="34" charset="0"/>
              </a:rPr>
              <a:t>рименяется только в случае выбора клиентом условий кредитования </a:t>
            </a:r>
            <a:r>
              <a:rPr lang="en-US" sz="900" dirty="0" smtClean="0">
                <a:cs typeface="Arial" panose="020B0604020202020204" pitchFamily="34" charset="0"/>
              </a:rPr>
              <a:t/>
            </a:r>
            <a:br>
              <a:rPr lang="en-US" sz="900" dirty="0" smtClean="0">
                <a:cs typeface="Arial" panose="020B0604020202020204" pitchFamily="34" charset="0"/>
              </a:rPr>
            </a:br>
            <a:r>
              <a:rPr lang="ru-RU" sz="900" dirty="0" smtClean="0">
                <a:cs typeface="Arial" panose="020B0604020202020204" pitchFamily="34" charset="0"/>
              </a:rPr>
              <a:t>со </a:t>
            </a:r>
            <a:r>
              <a:rPr lang="ru-RU" sz="900" dirty="0">
                <a:cs typeface="Arial" panose="020B0604020202020204" pitchFamily="34" charset="0"/>
              </a:rPr>
              <a:t>страхованием жизни, здоровья и временной утраты трудоспособности)</a:t>
            </a:r>
          </a:p>
          <a:p>
            <a:r>
              <a:rPr lang="ru-RU" sz="900" dirty="0" smtClean="0"/>
              <a:t>**В </a:t>
            </a:r>
            <a:r>
              <a:rPr lang="ru-RU" sz="900" dirty="0"/>
              <a:t>случае отсутствия личного страхования ставка 3%</a:t>
            </a:r>
          </a:p>
          <a:p>
            <a:endParaRPr lang="ru-RU" sz="700" dirty="0"/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/>
          </p:nvPr>
        </p:nvGraphicFramePr>
        <p:xfrm>
          <a:off x="542118" y="2153796"/>
          <a:ext cx="6575896" cy="3406988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13099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71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8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1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870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54185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ru-RU" sz="800" b="1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ПРОГРАММА</a:t>
                      </a:r>
                      <a:endParaRPr lang="ru-RU" sz="800" b="1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36000" marR="5341" marT="4006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ПРЕДМЕТ 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ЗАЛОГА</a:t>
                      </a:r>
                      <a:endParaRPr lang="ru-RU" sz="800" b="1" kern="1200" spc="-2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800" b="1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МАКСИМАЛЬНАЯ</a:t>
                      </a:r>
                      <a:r>
                        <a:rPr lang="ru-RU" sz="800" b="1" kern="1200" spc="-2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 КРЕДИТА, </a:t>
                      </a:r>
                    </a:p>
                    <a:p>
                      <a:pPr marL="0" algn="ctr" defTabSz="457200" rtl="0" eaLnBrk="1" fontAlgn="ctr" latinLnBrk="0" hangingPunct="1"/>
                      <a:r>
                        <a:rPr lang="ru-RU" sz="800" b="1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МЛН.РУБЛЕЙ</a:t>
                      </a:r>
                      <a:endParaRPr lang="ru-RU" sz="800" b="1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800" b="1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ПРОЦЕНТНАЯ СТАВКА</a:t>
                      </a:r>
                      <a:endParaRPr lang="ru-RU" sz="800" b="1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800" b="1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МИНИМАЛЬНЫЕ </a:t>
                      </a:r>
                    </a:p>
                    <a:p>
                      <a:pPr marL="0" algn="ctr" defTabSz="457200" rtl="0" eaLnBrk="1" fontAlgn="ctr" latinLnBrk="0" hangingPunct="1"/>
                      <a:r>
                        <a:rPr lang="ru-RU" sz="800" b="1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ТРЕБОВАНИЯ </a:t>
                      </a:r>
                      <a:endParaRPr lang="en-US" sz="800" b="1" kern="1200" spc="-2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ctr" defTabSz="457200" rtl="0" eaLnBrk="1" fontAlgn="ctr" latinLnBrk="0" hangingPunct="1"/>
                      <a:r>
                        <a:rPr lang="ru-RU" sz="800" b="1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ПЕРВОМУ ВЗНОСУ</a:t>
                      </a:r>
                      <a:endParaRPr lang="ru-RU" sz="800" b="1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366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Ипотека с господдержкой</a:t>
                      </a:r>
                      <a:endParaRPr lang="ru-RU" sz="800" b="1" kern="1200" spc="-2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5341" marT="4006" marB="0" anchor="ctr">
                    <a:lnB>
                      <a:noFill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квартира, </a:t>
                      </a:r>
                      <a:r>
                        <a:rPr lang="ru-RU" sz="800" kern="1200" spc="-2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таунхаус</a:t>
                      </a:r>
                      <a:r>
                        <a:rPr lang="ru-RU" sz="800" kern="1200" spc="-2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первичном  рынке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квартира,</a:t>
                      </a:r>
                      <a:r>
                        <a:rPr lang="en-US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kern="1200" spc="-2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таунхаус</a:t>
                      </a: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 ДКП у застройщика</a:t>
                      </a:r>
                      <a:endParaRPr lang="ru-RU" sz="800" b="0" kern="1200" spc="-2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800" b="1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6,00%</a:t>
                      </a:r>
                      <a:r>
                        <a:rPr lang="ru-RU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</a:p>
                  </a:txBody>
                  <a:tcPr marL="5341" marR="5341" marT="4006" marB="0"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Свыше 15%</a:t>
                      </a:r>
                      <a:endParaRPr lang="ru-RU" sz="800" b="0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414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ru-RU" sz="800" kern="1200" spc="-2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Гос.Субсидирование</a:t>
                      </a: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algn="l" defTabSz="457200" rtl="0" eaLnBrk="1" fontAlgn="ctr" latinLnBrk="0" hangingPunct="1"/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семей с детьми</a:t>
                      </a:r>
                    </a:p>
                  </a:txBody>
                  <a:tcPr marL="36000" marR="5341" marT="4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новостройка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квартира (ДКП, ДДУ, </a:t>
                      </a:r>
                      <a:b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переуступка от </a:t>
                      </a:r>
                      <a:r>
                        <a:rPr lang="ru-RU" sz="800" kern="1200" spc="-2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юр.лица</a:t>
                      </a: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800" b="0" kern="1200" spc="-2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>
                    <a:lnL>
                      <a:noFill/>
                    </a:ln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800" b="1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5,20%</a:t>
                      </a:r>
                      <a:r>
                        <a:rPr lang="ru-RU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</a:p>
                  </a:txBody>
                  <a:tcPr marL="5341" marR="5341" marT="4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Свыше </a:t>
                      </a:r>
                      <a:r>
                        <a:rPr lang="en-US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800" b="0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341564">
                <a:tc>
                  <a:txBody>
                    <a:bodyPr/>
                    <a:lstStyle/>
                    <a:p>
                      <a:pPr marL="0" marR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Рефинансирование гос. субсидирование</a:t>
                      </a:r>
                    </a:p>
                    <a:p>
                      <a:pPr marL="0" marR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семей с детьми</a:t>
                      </a:r>
                      <a:endParaRPr lang="ru-RU" sz="800" b="1" kern="1200" spc="-2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5341" marT="40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kern="1200" spc="-20" dirty="0" smtClean="0">
                        <a:solidFill>
                          <a:schemeClr val="tx1"/>
                        </a:solidFill>
                        <a:latin typeface="Proxima Nova" charset="0"/>
                        <a:ea typeface="Proxima Nova" charset="0"/>
                        <a:cs typeface="Proxima Nova" charset="0"/>
                      </a:endParaRPr>
                    </a:p>
                  </a:txBody>
                  <a:tcPr marL="5341" marR="5341" marT="4006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kern="1200" spc="-20" dirty="0">
                        <a:solidFill>
                          <a:schemeClr val="tx1"/>
                        </a:solidFill>
                        <a:latin typeface="Proxima Nova" charset="0"/>
                        <a:ea typeface="Proxima Nova" charset="0"/>
                        <a:cs typeface="Proxima Nova" charset="0"/>
                      </a:endParaRPr>
                    </a:p>
                  </a:txBody>
                  <a:tcPr marL="5341" marR="5341" marT="4006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kern="12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</a:t>
                      </a: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en-US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</a:t>
                      </a:r>
                      <a:r>
                        <a:rPr lang="ru-RU" sz="800" kern="12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оценочной </a:t>
                      </a: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стоимости </a:t>
                      </a:r>
                      <a:r>
                        <a:rPr lang="ru-RU" sz="800" kern="12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объекта</a:t>
                      </a:r>
                      <a:endParaRPr lang="ru-RU" sz="800" b="0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28943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Сельская ипотека</a:t>
                      </a:r>
                      <a:endParaRPr lang="ru-RU" sz="800" b="1" kern="1200" spc="-2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5341" marT="4006" marB="0" anchor="ctr">
                    <a:lnT>
                      <a:noFill/>
                    </a:lnT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ИЖС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дом</a:t>
                      </a:r>
                      <a:r>
                        <a:rPr lang="ru-RU" sz="800" kern="1200" spc="-2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землей</a:t>
                      </a:r>
                      <a:endParaRPr lang="ru-RU" sz="800" b="0" kern="1200" spc="-2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800" b="0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3,00%</a:t>
                      </a:r>
                      <a:endParaRPr lang="ru-RU" sz="800" b="1" kern="1200" spc="-2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Свыше 10%</a:t>
                      </a:r>
                      <a:endParaRPr lang="ru-RU" sz="800" b="0" kern="1200" spc="-2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562524"/>
                  </a:ext>
                </a:extLst>
              </a:tr>
              <a:tr h="341564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Военная ипотека</a:t>
                      </a:r>
                      <a:endParaRPr lang="ru-RU" sz="800" b="1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5341" marT="400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новостройка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квартира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дом с землей</a:t>
                      </a:r>
                      <a:endParaRPr lang="ru-RU" sz="800" b="0" kern="1200" spc="-2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,06</a:t>
                      </a:r>
                      <a:endParaRPr lang="ru-RU" sz="800" b="0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11,90%</a:t>
                      </a:r>
                      <a:endParaRPr lang="ru-RU" sz="800" b="1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Свыше 10</a:t>
                      </a:r>
                      <a:r>
                        <a:rPr lang="ru-RU" sz="800" kern="12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800" b="0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228943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Военная</a:t>
                      </a:r>
                      <a:r>
                        <a:rPr lang="ru-RU" sz="800" kern="1200" spc="-2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ипотека</a:t>
                      </a:r>
                    </a:p>
                    <a:p>
                      <a:pPr marL="0" algn="l" defTabSz="457200" rtl="0" eaLnBrk="1" fontAlgn="ctr" latinLnBrk="0" hangingPunct="1"/>
                      <a:r>
                        <a:rPr lang="ru-RU" sz="800" kern="1200" spc="-2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семей с детьми</a:t>
                      </a:r>
                      <a:endParaRPr lang="ru-RU" sz="800" b="1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5341" marT="4006" marB="0"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новостройка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квартира по ДКП у</a:t>
                      </a:r>
                      <a:r>
                        <a:rPr lang="ru-RU" sz="800" kern="1200" spc="-2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застройщика</a:t>
                      </a:r>
                      <a:endParaRPr lang="ru-RU" sz="800" b="0" kern="1200" spc="-2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4,4</a:t>
                      </a:r>
                      <a:endParaRPr lang="ru-RU" sz="800" b="0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6,00%</a:t>
                      </a:r>
                      <a:endParaRPr lang="ru-RU" sz="800" b="1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Свыше</a:t>
                      </a:r>
                      <a:r>
                        <a:rPr lang="ru-RU" sz="800" kern="1200" spc="-2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15%</a:t>
                      </a:r>
                      <a:endParaRPr lang="ru-RU" sz="800" b="0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272798"/>
                  </a:ext>
                </a:extLst>
              </a:tr>
              <a:tr h="454185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Рефинансирование </a:t>
                      </a:r>
                    </a:p>
                    <a:p>
                      <a:pPr marL="0" algn="l" defTabSz="457200" rtl="0" eaLnBrk="1" fontAlgn="ctr" latinLnBrk="0" hangingPunct="1"/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военной ипотеки</a:t>
                      </a:r>
                      <a:endParaRPr lang="ru-RU" sz="800" b="1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5341" marT="4006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новостройка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квартира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800" kern="1200" spc="-2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таунхаус</a:t>
                      </a:r>
                      <a:endParaRPr lang="ru-RU" sz="800" kern="1200" spc="-2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дом с землей</a:t>
                      </a:r>
                      <a:endParaRPr lang="ru-RU" sz="800" b="0" kern="1200" spc="-2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800" b="0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12,00%</a:t>
                      </a:r>
                      <a:endParaRPr lang="ru-RU" sz="800" b="1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80% от оценочной стоимости объекта</a:t>
                      </a:r>
                      <a:endParaRPr lang="ru-RU" sz="800" b="0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228943">
                <a:tc rowSpan="2"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Дальневосточная </a:t>
                      </a:r>
                    </a:p>
                    <a:p>
                      <a:pPr marL="0" algn="l" defTabSz="457200" rtl="0" eaLnBrk="1" fontAlgn="ctr" latinLnBrk="0" hangingPunct="1"/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ипотека</a:t>
                      </a:r>
                      <a:endParaRPr lang="ru-RU" sz="800" b="1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5341" marT="4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квартира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новостройка </a:t>
                      </a:r>
                      <a:endParaRPr lang="ru-RU" sz="800" b="0" kern="1200" spc="-2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 </a:t>
                      </a:r>
                      <a:endParaRPr lang="ru-RU" sz="800" b="0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2,00%</a:t>
                      </a: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ru-RU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</a:p>
                  </a:txBody>
                  <a:tcPr marL="5341" marR="5341" marT="4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Свыше </a:t>
                      </a:r>
                      <a:r>
                        <a:rPr lang="en-US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800" b="0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15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земельный участок </a:t>
                      </a:r>
                      <a:b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строительство жилого дома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800" kern="12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жилой дом с землей</a:t>
                      </a:r>
                      <a:endParaRPr lang="ru-RU" sz="800" b="0" kern="1200" spc="-2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5341" marR="5341" marT="40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spc="-20" dirty="0">
                        <a:solidFill>
                          <a:schemeClr val="tx1"/>
                        </a:solidFill>
                        <a:latin typeface="Proxima Nova" charset="0"/>
                        <a:ea typeface="Proxima Nova" charset="0"/>
                        <a:cs typeface="Proxima Nova" charset="0"/>
                      </a:endParaRPr>
                    </a:p>
                  </a:txBody>
                  <a:tcPr marL="5341" marR="5341" marT="4006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972405"/>
                  </a:ext>
                </a:extLst>
              </a:tr>
            </a:tbl>
          </a:graphicData>
        </a:graphic>
      </p:graphicFrame>
      <p:grpSp>
        <p:nvGrpSpPr>
          <p:cNvPr id="21" name="Группа 20"/>
          <p:cNvGrpSpPr/>
          <p:nvPr/>
        </p:nvGrpSpPr>
        <p:grpSpPr>
          <a:xfrm>
            <a:off x="542118" y="1660040"/>
            <a:ext cx="6575896" cy="308358"/>
            <a:chOff x="537675" y="4251450"/>
            <a:chExt cx="5658027" cy="308358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537675" y="4251450"/>
              <a:ext cx="5658027" cy="308358"/>
            </a:xfrm>
            <a:prstGeom prst="rect">
              <a:avLst/>
            </a:prstGeom>
            <a:solidFill>
              <a:srgbClr val="6AA7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ru-RU" sz="110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537675" y="4279839"/>
              <a:ext cx="565802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100" b="1" cap="all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ГОСУДАРСТВЕННЫЕ </a:t>
              </a:r>
              <a:r>
                <a:rPr lang="ru-RU" altLang="ru-RU" sz="1100" b="1" cap="al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программы</a:t>
              </a:r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379988" y="334747"/>
            <a:ext cx="67925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2000" b="1" cap="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по ИПОТЕЧНОМУ кредитованию</a:t>
            </a:r>
            <a:endParaRPr lang="ru-RU" altLang="ru-RU" sz="2000" cap="all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544655"/>
            <a:ext cx="12222957" cy="31452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1768" y="388701"/>
            <a:ext cx="1848681" cy="46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25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7820</TotalTime>
  <Words>279</Words>
  <Application>Microsoft Office PowerPoint</Application>
  <PresentationFormat>Широкоэкранный</PresentationFormat>
  <Paragraphs>82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Gill Sans</vt:lpstr>
      <vt:lpstr>Proxima Nova</vt:lpstr>
      <vt:lpstr>Proxima Nova Rg</vt:lpstr>
      <vt:lpstr>Segoe UI</vt:lpstr>
      <vt:lpstr>Wingdings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Николаева Екатерина Михайловна</dc:creator>
  <cp:lastModifiedBy>Шевчук Светлана Викторовна</cp:lastModifiedBy>
  <cp:revision>232</cp:revision>
  <cp:lastPrinted>2022-10-05T11:19:54Z</cp:lastPrinted>
  <dcterms:created xsi:type="dcterms:W3CDTF">2022-09-05T09:54:44Z</dcterms:created>
  <dcterms:modified xsi:type="dcterms:W3CDTF">2023-04-26T09:40:43Z</dcterms:modified>
</cp:coreProperties>
</file>