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72" r:id="rId4"/>
    <p:sldId id="4357" r:id="rId5"/>
    <p:sldId id="274" r:id="rId6"/>
    <p:sldId id="4421" r:id="rId7"/>
    <p:sldId id="273" r:id="rId8"/>
    <p:sldId id="4427" r:id="rId9"/>
    <p:sldId id="258" r:id="rId10"/>
    <p:sldId id="260" r:id="rId11"/>
    <p:sldId id="261" r:id="rId12"/>
    <p:sldId id="271" r:id="rId13"/>
    <p:sldId id="263" r:id="rId14"/>
    <p:sldId id="265" r:id="rId15"/>
    <p:sldId id="4431" r:id="rId16"/>
    <p:sldId id="4432" r:id="rId17"/>
    <p:sldId id="266" r:id="rId18"/>
    <p:sldId id="4433" r:id="rId19"/>
  </p:sldIdLst>
  <p:sldSz cx="9144000" cy="5143500" type="screen16x9"/>
  <p:notesSz cx="9144000" cy="5143500"/>
  <p:defaultTextStyle>
    <a:defPPr>
      <a:defRPr lang="ru-RU"/>
    </a:defPPr>
    <a:lvl1pPr marL="0" algn="l" defTabSz="779251">
      <a:defRPr sz="1550">
        <a:solidFill>
          <a:schemeClr val="tx1"/>
        </a:solidFill>
        <a:latin typeface="+mn-lt"/>
        <a:ea typeface="+mn-ea"/>
        <a:cs typeface="+mn-cs"/>
      </a:defRPr>
    </a:lvl1pPr>
    <a:lvl2pPr marL="389625" algn="l" defTabSz="779251">
      <a:defRPr sz="1550">
        <a:solidFill>
          <a:schemeClr val="tx1"/>
        </a:solidFill>
        <a:latin typeface="+mn-lt"/>
        <a:ea typeface="+mn-ea"/>
        <a:cs typeface="+mn-cs"/>
      </a:defRPr>
    </a:lvl2pPr>
    <a:lvl3pPr marL="779251" algn="l" defTabSz="779251">
      <a:defRPr sz="1550">
        <a:solidFill>
          <a:schemeClr val="tx1"/>
        </a:solidFill>
        <a:latin typeface="+mn-lt"/>
        <a:ea typeface="+mn-ea"/>
        <a:cs typeface="+mn-cs"/>
      </a:defRPr>
    </a:lvl3pPr>
    <a:lvl4pPr marL="1168878" algn="l" defTabSz="779251">
      <a:defRPr sz="1550">
        <a:solidFill>
          <a:schemeClr val="tx1"/>
        </a:solidFill>
        <a:latin typeface="+mn-lt"/>
        <a:ea typeface="+mn-ea"/>
        <a:cs typeface="+mn-cs"/>
      </a:defRPr>
    </a:lvl4pPr>
    <a:lvl5pPr marL="1558503" algn="l" defTabSz="779251">
      <a:defRPr sz="1550">
        <a:solidFill>
          <a:schemeClr val="tx1"/>
        </a:solidFill>
        <a:latin typeface="+mn-lt"/>
        <a:ea typeface="+mn-ea"/>
        <a:cs typeface="+mn-cs"/>
      </a:defRPr>
    </a:lvl5pPr>
    <a:lvl6pPr marL="1948129" algn="l" defTabSz="779251">
      <a:defRPr sz="1550">
        <a:solidFill>
          <a:schemeClr val="tx1"/>
        </a:solidFill>
        <a:latin typeface="+mn-lt"/>
        <a:ea typeface="+mn-ea"/>
        <a:cs typeface="+mn-cs"/>
      </a:defRPr>
    </a:lvl6pPr>
    <a:lvl7pPr marL="2337755" algn="l" defTabSz="779251">
      <a:defRPr sz="1550">
        <a:solidFill>
          <a:schemeClr val="tx1"/>
        </a:solidFill>
        <a:latin typeface="+mn-lt"/>
        <a:ea typeface="+mn-ea"/>
        <a:cs typeface="+mn-cs"/>
      </a:defRPr>
    </a:lvl7pPr>
    <a:lvl8pPr marL="2727381" algn="l" defTabSz="779251">
      <a:defRPr sz="1550">
        <a:solidFill>
          <a:schemeClr val="tx1"/>
        </a:solidFill>
        <a:latin typeface="+mn-lt"/>
        <a:ea typeface="+mn-ea"/>
        <a:cs typeface="+mn-cs"/>
      </a:defRPr>
    </a:lvl8pPr>
    <a:lvl9pPr marL="3117007" algn="l" defTabSz="779251">
      <a:defRPr sz="155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70" autoAdjust="0"/>
    <p:restoredTop sz="94609"/>
  </p:normalViewPr>
  <p:slideViewPr>
    <p:cSldViewPr>
      <p:cViewPr varScale="1">
        <p:scale>
          <a:sx n="144" d="100"/>
          <a:sy n="144" d="100"/>
        </p:scale>
        <p:origin x="45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7E5AB1-7182-974B-8B3F-3B98E3709776}" type="datetimeFigureOut">
              <a:rPr lang="ru-RU" smtClean="0"/>
              <a:t>04.05.2023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5D658E-C19C-2C45-AD52-CE7CFB9516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42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5D658E-C19C-2C45-AD52-CE7CFB951685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28427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5D658E-C19C-2C45-AD52-CE7CFB951685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4982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5D658E-C19C-2C45-AD52-CE7CFB951685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9921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Заголовок и бл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251223" y="670084"/>
            <a:ext cx="8658316" cy="399121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00"/>
            </a:lvl1pPr>
            <a:lvl2pPr>
              <a:defRPr sz="750"/>
            </a:lvl2pPr>
            <a:lvl3pPr>
              <a:defRPr sz="750"/>
            </a:lvl3pPr>
            <a:lvl4pPr>
              <a:defRPr sz="750"/>
            </a:lvl4pPr>
            <a:lvl5pPr>
              <a:defRPr sz="75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251223" y="194509"/>
            <a:ext cx="6688570" cy="27102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>
              <a:defRPr sz="1350">
                <a:solidFill>
                  <a:srgbClr val="6CC067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r>
              <a:rPr lang="en-US"/>
              <a:t> </a:t>
            </a:r>
            <a:endParaRPr lang="ru-RU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8721004" y="4801125"/>
            <a:ext cx="277640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fld id="{6E4571C0-16A5-4484-8E12-ED22CA3E6DA0}" type="slidenum">
              <a:rPr lang="ru-RU" sz="600" b="1">
                <a:solidFill>
                  <a:schemeClr val="tx1">
                    <a:lumMod val="60000"/>
                    <a:lumOff val="40000"/>
                  </a:schemeClr>
                </a:solidFill>
              </a:rPr>
              <a:t>‹#›</a:t>
            </a:fld>
            <a:endParaRPr lang="ru-RU" sz="600" b="1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2_Заголовок и Блок с картинко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251223" y="194509"/>
            <a:ext cx="6688570" cy="27102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>
              <a:defRPr sz="1350">
                <a:solidFill>
                  <a:srgbClr val="6CC067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r>
              <a:rPr lang="en-US"/>
              <a:t> </a:t>
            </a:r>
            <a:endParaRPr lang="ru-RU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8721004" y="4801125"/>
            <a:ext cx="277640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fld id="{6E4571C0-16A5-4484-8E12-ED22CA3E6DA0}" type="slidenum">
              <a:rPr lang="ru-RU" sz="600" b="1">
                <a:solidFill>
                  <a:schemeClr val="tx1">
                    <a:lumMod val="60000"/>
                    <a:lumOff val="40000"/>
                  </a:schemeClr>
                </a:solidFill>
              </a:rPr>
              <a:t>‹#›</a:t>
            </a:fld>
            <a:endParaRPr lang="ru-RU" sz="600" b="1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0"/>
          </p:nvPr>
        </p:nvSpPr>
        <p:spPr bwMode="auto">
          <a:xfrm>
            <a:off x="4695825" y="670324"/>
            <a:ext cx="4448175" cy="399097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8" name="Текст 9"/>
          <p:cNvSpPr>
            <a:spLocks noGrp="1"/>
          </p:cNvSpPr>
          <p:nvPr>
            <p:ph type="body" sz="quarter" idx="11"/>
          </p:nvPr>
        </p:nvSpPr>
        <p:spPr bwMode="auto">
          <a:xfrm>
            <a:off x="251222" y="670324"/>
            <a:ext cx="4186238" cy="3990974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  <a:lvl2pPr>
              <a:defRPr sz="750"/>
            </a:lvl2pPr>
            <a:lvl3pPr>
              <a:defRPr sz="750"/>
            </a:lvl3pPr>
            <a:lvl4pPr>
              <a:defRPr sz="750"/>
            </a:lvl4pPr>
            <a:lvl5pPr>
              <a:defRPr sz="75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4_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251223" y="194509"/>
            <a:ext cx="6688570" cy="27102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>
              <a:defRPr sz="1350">
                <a:solidFill>
                  <a:srgbClr val="6CC067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r>
              <a:rPr lang="en-US"/>
              <a:t> </a:t>
            </a:r>
            <a:endParaRPr lang="ru-RU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8721004" y="4801125"/>
            <a:ext cx="277640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fld id="{6E4571C0-16A5-4484-8E12-ED22CA3E6DA0}" type="slidenum">
              <a:rPr lang="ru-RU" sz="600" b="1">
                <a:solidFill>
                  <a:schemeClr val="tx1">
                    <a:lumMod val="60000"/>
                    <a:lumOff val="40000"/>
                  </a:schemeClr>
                </a:solidFill>
              </a:rPr>
              <a:t>‹#›</a:t>
            </a:fld>
            <a:endParaRPr lang="ru-RU" sz="600" b="1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2_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7018868" y="4741334"/>
            <a:ext cx="1873912" cy="181766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r">
              <a:buNone/>
              <a:defRPr sz="8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Дата</a:t>
            </a:r>
            <a:endParaRPr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177800" y="4059195"/>
            <a:ext cx="8714978" cy="501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50">
                <a:solidFill>
                  <a:schemeClr val="accent1"/>
                </a:solidFill>
              </a:defRPr>
            </a:lvl1pPr>
          </a:lstStyle>
          <a:p>
            <a:pPr lvl="0">
              <a:defRPr/>
            </a:pPr>
            <a:r>
              <a:rPr lang="ru-RU"/>
              <a:t>НАЗВАНИЕ</a:t>
            </a:r>
            <a:br>
              <a:rPr lang="ru-RU"/>
            </a:br>
            <a:r>
              <a:rPr lang="ru-RU"/>
              <a:t>ПРЕЗЕНТАЦИИ</a:t>
            </a:r>
            <a:endParaRPr/>
          </a:p>
        </p:txBody>
      </p:sp>
      <p:sp>
        <p:nvSpPr>
          <p:cNvPr id="17" name="Рисунок 16"/>
          <p:cNvSpPr>
            <a:spLocks noGrp="1"/>
          </p:cNvSpPr>
          <p:nvPr>
            <p:ph type="pic" sz="quarter" idx="12"/>
          </p:nvPr>
        </p:nvSpPr>
        <p:spPr bwMode="auto">
          <a:xfrm>
            <a:off x="0" y="660797"/>
            <a:ext cx="9144000" cy="321733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Текст 8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648766" y="305444"/>
            <a:ext cx="8147446" cy="342899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ts val="2474"/>
              </a:lnSpc>
              <a:buNone/>
              <a:defRPr sz="1250" b="1" i="0">
                <a:solidFill>
                  <a:schemeClr val="accent4"/>
                </a:solidFill>
                <a:latin typeface="Montserrat"/>
                <a:ea typeface="Malgun Gothic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24" name="Текст 23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0" y="405755"/>
            <a:ext cx="299989" cy="20179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r">
              <a:buNone/>
              <a:defRPr sz="600" b="1" i="0">
                <a:solidFill>
                  <a:schemeClr val="bg1"/>
                </a:solidFill>
                <a:latin typeface="Montserrat"/>
              </a:defRPr>
            </a:lvl1pPr>
          </a:lstStyle>
          <a:p>
            <a:pPr lvl="0">
              <a:defRPr/>
            </a:pPr>
            <a:r>
              <a:rPr lang="ru-RU"/>
              <a:t>1</a:t>
            </a:r>
            <a:endParaRPr/>
          </a:p>
        </p:txBody>
      </p:sp>
      <p:sp>
        <p:nvSpPr>
          <p:cNvPr id="4" name="Прямоугольник 3"/>
          <p:cNvSpPr/>
          <p:nvPr userDrawn="1"/>
        </p:nvSpPr>
        <p:spPr bwMode="auto">
          <a:xfrm>
            <a:off x="8721004" y="4801125"/>
            <a:ext cx="277640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fld id="{6E4571C0-16A5-4484-8E12-ED22CA3E6DA0}" type="slidenum">
              <a:rPr lang="ru-RU" sz="600" b="1">
                <a:solidFill>
                  <a:schemeClr val="tx1">
                    <a:lumMod val="60000"/>
                    <a:lumOff val="40000"/>
                  </a:schemeClr>
                </a:solidFill>
              </a:rPr>
              <a:t>‹#›</a:t>
            </a:fld>
            <a:endParaRPr lang="ru-RU" sz="600" b="1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3028951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D81A9D1-C270-4355-9B56-3AE144E0D542}" type="slidenum">
              <a:rPr lang="ru-RU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 bwMode="auto">
          <a:xfrm>
            <a:off x="8721004" y="4801125"/>
            <a:ext cx="277640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fld id="{6E4571C0-16A5-4484-8E12-ED22CA3E6DA0}" type="slidenum">
              <a:rPr lang="ru-RU" sz="600" b="1">
                <a:solidFill>
                  <a:schemeClr val="tx1">
                    <a:lumMod val="60000"/>
                    <a:lumOff val="40000"/>
                  </a:schemeClr>
                </a:solidFill>
              </a:rPr>
              <a:t>‹#›</a:t>
            </a:fld>
            <a:endParaRPr lang="ru-RU" sz="600" b="1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 bwMode="auto">
          <a:xfrm>
            <a:off x="8721004" y="4801125"/>
            <a:ext cx="277640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fld id="{6E4571C0-16A5-4484-8E12-ED22CA3E6DA0}" type="slidenum">
              <a:rPr lang="ru-RU" sz="600" b="1">
                <a:solidFill>
                  <a:schemeClr val="tx1">
                    <a:lumMod val="60000"/>
                    <a:lumOff val="40000"/>
                  </a:schemeClr>
                </a:solidFill>
              </a:rPr>
              <a:t>‹#›</a:t>
            </a:fld>
            <a:endParaRPr lang="ru-RU" sz="600" b="1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37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450"/>
            </a:lvl1pPr>
            <a:lvl2pPr marL="278606" indent="0" algn="ctr">
              <a:buNone/>
              <a:defRPr sz="1250"/>
            </a:lvl2pPr>
            <a:lvl3pPr marL="557213" indent="0" algn="ctr">
              <a:buNone/>
              <a:defRPr sz="1100"/>
            </a:lvl3pPr>
            <a:lvl4pPr marL="835819" indent="0" algn="ctr">
              <a:buNone/>
              <a:defRPr sz="1000"/>
            </a:lvl4pPr>
            <a:lvl5pPr marL="1114425" indent="0" algn="ctr">
              <a:buNone/>
              <a:defRPr sz="1000"/>
            </a:lvl5pPr>
            <a:lvl6pPr marL="1393031" indent="0" algn="ctr">
              <a:buNone/>
              <a:defRPr sz="1000"/>
            </a:lvl6pPr>
            <a:lvl7pPr marL="1671638" indent="0" algn="ctr">
              <a:buNone/>
              <a:defRPr sz="1000"/>
            </a:lvl7pPr>
            <a:lvl8pPr marL="1950244" indent="0" algn="ctr">
              <a:buNone/>
              <a:defRPr sz="1000"/>
            </a:lvl8pPr>
            <a:lvl9pPr marL="2228850" indent="0" algn="ctr">
              <a:buNone/>
              <a:defRPr sz="10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3028951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FA81EB-3BA4-49BE-B503-A093D84430CF}" type="slidenum">
              <a:rPr lang="ru-RU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 bwMode="auto">
          <a:xfrm>
            <a:off x="8721004" y="4801125"/>
            <a:ext cx="277640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fld id="{6E4571C0-16A5-4484-8E12-ED22CA3E6DA0}" type="slidenum">
              <a:rPr lang="ru-RU" sz="600" b="1">
                <a:solidFill>
                  <a:schemeClr val="tx1">
                    <a:lumMod val="60000"/>
                    <a:lumOff val="40000"/>
                  </a:schemeClr>
                </a:solidFill>
              </a:rPr>
              <a:t>‹#›</a:t>
            </a:fld>
            <a:endParaRPr lang="ru-RU" sz="600" b="1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10"/>
          <a:stretch/>
        </p:blipFill>
        <p:spPr bwMode="auto">
          <a:xfrm>
            <a:off x="7347143" y="24839"/>
            <a:ext cx="1617345" cy="48445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7" r:id="rId8"/>
  </p:sldLayoutIdLst>
  <p:hf sldNum="0" hdr="0" ftr="0" dt="0"/>
  <p:txStyles>
    <p:titleStyle>
      <a:lvl1pPr algn="l" defTabSz="557198">
        <a:lnSpc>
          <a:spcPct val="90000"/>
        </a:lnSpc>
        <a:spcBef>
          <a:spcPts val="0"/>
        </a:spcBef>
        <a:buNone/>
        <a:defRPr sz="1450" b="0" i="0">
          <a:solidFill>
            <a:schemeClr val="accent1"/>
          </a:solidFill>
          <a:latin typeface="+mn-lt"/>
          <a:ea typeface="+mj-ea"/>
          <a:cs typeface="+mj-cs"/>
        </a:defRPr>
      </a:lvl1pPr>
    </p:titleStyle>
    <p:bodyStyle>
      <a:lvl1pPr marL="139300" indent="-139300" algn="l" defTabSz="557198">
        <a:lnSpc>
          <a:spcPct val="90000"/>
        </a:lnSpc>
        <a:spcBef>
          <a:spcPts val="610"/>
        </a:spcBef>
        <a:buFont typeface="Arial"/>
        <a:buChar char="•"/>
        <a:defRPr sz="750">
          <a:solidFill>
            <a:schemeClr val="tx1"/>
          </a:solidFill>
          <a:latin typeface="+mj-lt"/>
          <a:ea typeface="+mn-ea"/>
          <a:cs typeface="+mn-cs"/>
        </a:defRPr>
      </a:lvl1pPr>
      <a:lvl2pPr marL="417899" indent="-139300" algn="l" defTabSz="557198">
        <a:lnSpc>
          <a:spcPct val="90000"/>
        </a:lnSpc>
        <a:spcBef>
          <a:spcPts val="303"/>
        </a:spcBef>
        <a:buFont typeface="Arial"/>
        <a:buChar char="•"/>
        <a:defRPr sz="1450">
          <a:solidFill>
            <a:schemeClr val="tx1"/>
          </a:solidFill>
          <a:latin typeface="+mj-lt"/>
          <a:ea typeface="+mn-ea"/>
          <a:cs typeface="+mn-cs"/>
        </a:defRPr>
      </a:lvl2pPr>
      <a:lvl3pPr marL="696498" indent="-139300" algn="l" defTabSz="557198">
        <a:lnSpc>
          <a:spcPct val="90000"/>
        </a:lnSpc>
        <a:spcBef>
          <a:spcPts val="303"/>
        </a:spcBef>
        <a:buFont typeface="Arial"/>
        <a:buChar char="•"/>
        <a:defRPr sz="1250">
          <a:solidFill>
            <a:schemeClr val="tx1"/>
          </a:solidFill>
          <a:latin typeface="+mj-lt"/>
          <a:ea typeface="+mn-ea"/>
          <a:cs typeface="+mn-cs"/>
        </a:defRPr>
      </a:lvl3pPr>
      <a:lvl4pPr marL="975098" indent="-139300" algn="l" defTabSz="557198">
        <a:lnSpc>
          <a:spcPct val="90000"/>
        </a:lnSpc>
        <a:spcBef>
          <a:spcPts val="303"/>
        </a:spcBef>
        <a:buFont typeface="Arial"/>
        <a:buChar char="•"/>
        <a:defRPr sz="1150">
          <a:solidFill>
            <a:schemeClr val="tx1"/>
          </a:solidFill>
          <a:latin typeface="+mj-lt"/>
          <a:ea typeface="+mn-ea"/>
          <a:cs typeface="+mn-cs"/>
        </a:defRPr>
      </a:lvl4pPr>
      <a:lvl5pPr marL="1253697" indent="-139300" algn="l" defTabSz="557198">
        <a:lnSpc>
          <a:spcPct val="90000"/>
        </a:lnSpc>
        <a:spcBef>
          <a:spcPts val="303"/>
        </a:spcBef>
        <a:buFont typeface="Arial"/>
        <a:buChar char="•"/>
        <a:defRPr sz="1150">
          <a:solidFill>
            <a:schemeClr val="tx1"/>
          </a:solidFill>
          <a:latin typeface="+mj-lt"/>
          <a:ea typeface="+mn-ea"/>
          <a:cs typeface="+mn-cs"/>
        </a:defRPr>
      </a:lvl5pPr>
      <a:lvl6pPr marL="1532296" indent="-139300" algn="l" defTabSz="557198">
        <a:lnSpc>
          <a:spcPct val="90000"/>
        </a:lnSpc>
        <a:spcBef>
          <a:spcPts val="303"/>
        </a:spcBef>
        <a:buFont typeface="Arial"/>
        <a:buChar char="•"/>
        <a:defRPr sz="1150">
          <a:solidFill>
            <a:schemeClr val="tx1"/>
          </a:solidFill>
          <a:latin typeface="+mn-lt"/>
          <a:ea typeface="+mn-ea"/>
          <a:cs typeface="+mn-cs"/>
        </a:defRPr>
      </a:lvl6pPr>
      <a:lvl7pPr marL="1810895" indent="-139300" algn="l" defTabSz="557198">
        <a:lnSpc>
          <a:spcPct val="90000"/>
        </a:lnSpc>
        <a:spcBef>
          <a:spcPts val="303"/>
        </a:spcBef>
        <a:buFont typeface="Arial"/>
        <a:buChar char="•"/>
        <a:defRPr sz="1150">
          <a:solidFill>
            <a:schemeClr val="tx1"/>
          </a:solidFill>
          <a:latin typeface="+mn-lt"/>
          <a:ea typeface="+mn-ea"/>
          <a:cs typeface="+mn-cs"/>
        </a:defRPr>
      </a:lvl7pPr>
      <a:lvl8pPr marL="2089495" indent="-139300" algn="l" defTabSz="557198">
        <a:lnSpc>
          <a:spcPct val="90000"/>
        </a:lnSpc>
        <a:spcBef>
          <a:spcPts val="303"/>
        </a:spcBef>
        <a:buFont typeface="Arial"/>
        <a:buChar char="•"/>
        <a:defRPr sz="1150">
          <a:solidFill>
            <a:schemeClr val="tx1"/>
          </a:solidFill>
          <a:latin typeface="+mn-lt"/>
          <a:ea typeface="+mn-ea"/>
          <a:cs typeface="+mn-cs"/>
        </a:defRPr>
      </a:lvl8pPr>
      <a:lvl9pPr marL="2368094" indent="-139300" algn="l" defTabSz="557198">
        <a:lnSpc>
          <a:spcPct val="90000"/>
        </a:lnSpc>
        <a:spcBef>
          <a:spcPts val="303"/>
        </a:spcBef>
        <a:buFont typeface="Arial"/>
        <a:buChar char="•"/>
        <a:defRPr sz="11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57198">
        <a:defRPr sz="1150">
          <a:solidFill>
            <a:schemeClr val="tx1"/>
          </a:solidFill>
          <a:latin typeface="+mn-lt"/>
          <a:ea typeface="+mn-ea"/>
          <a:cs typeface="+mn-cs"/>
        </a:defRPr>
      </a:lvl1pPr>
      <a:lvl2pPr marL="278600" algn="l" defTabSz="557198">
        <a:defRPr sz="1150">
          <a:solidFill>
            <a:schemeClr val="tx1"/>
          </a:solidFill>
          <a:latin typeface="+mn-lt"/>
          <a:ea typeface="+mn-ea"/>
          <a:cs typeface="+mn-cs"/>
        </a:defRPr>
      </a:lvl2pPr>
      <a:lvl3pPr marL="557198" algn="l" defTabSz="557198">
        <a:defRPr sz="1150">
          <a:solidFill>
            <a:schemeClr val="tx1"/>
          </a:solidFill>
          <a:latin typeface="+mn-lt"/>
          <a:ea typeface="+mn-ea"/>
          <a:cs typeface="+mn-cs"/>
        </a:defRPr>
      </a:lvl3pPr>
      <a:lvl4pPr marL="835798" algn="l" defTabSz="557198">
        <a:defRPr sz="1150">
          <a:solidFill>
            <a:schemeClr val="tx1"/>
          </a:solidFill>
          <a:latin typeface="+mn-lt"/>
          <a:ea typeface="+mn-ea"/>
          <a:cs typeface="+mn-cs"/>
        </a:defRPr>
      </a:lvl4pPr>
      <a:lvl5pPr marL="1114397" algn="l" defTabSz="557198">
        <a:defRPr sz="1150">
          <a:solidFill>
            <a:schemeClr val="tx1"/>
          </a:solidFill>
          <a:latin typeface="+mn-lt"/>
          <a:ea typeface="+mn-ea"/>
          <a:cs typeface="+mn-cs"/>
        </a:defRPr>
      </a:lvl5pPr>
      <a:lvl6pPr marL="1392997" algn="l" defTabSz="557198">
        <a:defRPr sz="1150">
          <a:solidFill>
            <a:schemeClr val="tx1"/>
          </a:solidFill>
          <a:latin typeface="+mn-lt"/>
          <a:ea typeface="+mn-ea"/>
          <a:cs typeface="+mn-cs"/>
        </a:defRPr>
      </a:lvl6pPr>
      <a:lvl7pPr marL="1671596" algn="l" defTabSz="557198">
        <a:defRPr sz="1150">
          <a:solidFill>
            <a:schemeClr val="tx1"/>
          </a:solidFill>
          <a:latin typeface="+mn-lt"/>
          <a:ea typeface="+mn-ea"/>
          <a:cs typeface="+mn-cs"/>
        </a:defRPr>
      </a:lvl7pPr>
      <a:lvl8pPr marL="1950195" algn="l" defTabSz="557198">
        <a:defRPr sz="1150">
          <a:solidFill>
            <a:schemeClr val="tx1"/>
          </a:solidFill>
          <a:latin typeface="+mn-lt"/>
          <a:ea typeface="+mn-ea"/>
          <a:cs typeface="+mn-cs"/>
        </a:defRPr>
      </a:lvl8pPr>
      <a:lvl9pPr marL="2228795" algn="l" defTabSz="557198">
        <a:defRPr sz="11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jp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t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emf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t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jpeg"/><Relationship Id="rId7" Type="http://schemas.openxmlformats.org/officeDocument/2006/relationships/image" Target="../media/image4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emf"/><Relationship Id="rId5" Type="http://schemas.openxmlformats.org/officeDocument/2006/relationships/image" Target="../media/image45.png"/><Relationship Id="rId10" Type="http://schemas.openxmlformats.org/officeDocument/2006/relationships/image" Target="../media/image50.jpeg"/><Relationship Id="rId4" Type="http://schemas.openxmlformats.org/officeDocument/2006/relationships/image" Target="../media/image44.png"/><Relationship Id="rId9" Type="http://schemas.openxmlformats.org/officeDocument/2006/relationships/image" Target="../media/image49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10" Type="http://schemas.openxmlformats.org/officeDocument/2006/relationships/image" Target="../media/image58.jpeg"/><Relationship Id="rId4" Type="http://schemas.openxmlformats.org/officeDocument/2006/relationships/image" Target="../media/image52.jpeg"/><Relationship Id="rId9" Type="http://schemas.openxmlformats.org/officeDocument/2006/relationships/image" Target="../media/image5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 r="-99"/>
          <a:stretch/>
        </p:blipFill>
        <p:spPr bwMode="auto">
          <a:xfrm>
            <a:off x="-19422" y="556928"/>
            <a:ext cx="8786114" cy="3987990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 bwMode="auto">
          <a:xfrm>
            <a:off x="3464649" y="987574"/>
            <a:ext cx="1228110" cy="2520280"/>
          </a:xfrm>
          <a:prstGeom prst="roundRect">
            <a:avLst>
              <a:gd name="adj" fmla="val 961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Текст 1"/>
          <p:cNvSpPr txBox="1"/>
          <p:nvPr/>
        </p:nvSpPr>
        <p:spPr bwMode="auto">
          <a:xfrm>
            <a:off x="251520" y="4592549"/>
            <a:ext cx="7912765" cy="360451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1600">
                <a:solidFill>
                  <a:srgbClr val="6BA63F"/>
                </a:solidFill>
                <a:latin typeface="Calibri Light"/>
              </a:rPr>
              <a:t>ЭКОСИСТЕМА СВОЁ ОТ РОССЕЛЬХОЗБАНКА</a:t>
            </a:r>
            <a:endParaRPr sz="1600"/>
          </a:p>
        </p:txBody>
      </p:sp>
      <p:pic>
        <p:nvPicPr>
          <p:cNvPr id="4" name="Рисунок 3" descr="Изображение выглядит как текст, снимок экрана, наружный объект, сельскохозяйственная машина&#10;&#10;Автоматически созданное описание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487906" y="1059582"/>
            <a:ext cx="1196285" cy="2304256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C8A312F-CBB6-22B0-28F5-E9E0416CF7A2}"/>
              </a:ext>
            </a:extLst>
          </p:cNvPr>
          <p:cNvSpPr/>
          <p:nvPr/>
        </p:nvSpPr>
        <p:spPr bwMode="auto">
          <a:xfrm>
            <a:off x="8703826" y="4783048"/>
            <a:ext cx="377308" cy="3604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1" name="TextBox 70"/>
          <p:cNvSpPr txBox="1"/>
          <p:nvPr/>
        </p:nvSpPr>
        <p:spPr bwMode="auto">
          <a:xfrm>
            <a:off x="6623685" y="1333306"/>
            <a:ext cx="1304057" cy="175305"/>
          </a:xfrm>
          <a:prstGeom prst="rect">
            <a:avLst/>
          </a:prstGeom>
          <a:noFill/>
        </p:spPr>
        <p:txBody>
          <a:bodyPr vertOverflow="overflow" horzOverflow="clip" vert="horz" wrap="square" lIns="51435" tIns="25718" rIns="51435" bIns="25718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800" b="1">
                <a:latin typeface="Calibri Light"/>
              </a:rPr>
              <a:t>СВОЁ ФЕРМЕРСТВО</a:t>
            </a:r>
            <a:endParaRPr sz="1150"/>
          </a:p>
        </p:txBody>
      </p:sp>
      <p:sp>
        <p:nvSpPr>
          <p:cNvPr id="75" name="TextBox 74"/>
          <p:cNvSpPr txBox="1"/>
          <p:nvPr/>
        </p:nvSpPr>
        <p:spPr bwMode="auto">
          <a:xfrm>
            <a:off x="4525829" y="3920195"/>
            <a:ext cx="928842" cy="176909"/>
          </a:xfrm>
          <a:prstGeom prst="rect">
            <a:avLst/>
          </a:prstGeom>
          <a:noFill/>
        </p:spPr>
        <p:txBody>
          <a:bodyPr vertOverflow="overflow" horzOverflow="clip" vert="horz" wrap="square" lIns="51435" tIns="25718" rIns="51435" bIns="25718" numCol="1" spcCol="0" rtlCol="0" fromWordArt="0" anchor="t" anchorCtr="0" forceAA="0" compatLnSpc="0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41AB43"/>
                </a:solidFill>
                <a:latin typeface="Montserrat"/>
              </a:defRPr>
            </a:lvl1pPr>
          </a:lstStyle>
          <a:p>
            <a:pPr>
              <a:defRPr/>
            </a:pPr>
            <a:r>
              <a:rPr lang="ru-RU" sz="800">
                <a:solidFill>
                  <a:schemeClr val="tx1"/>
                </a:solidFill>
                <a:latin typeface="Calibri Light"/>
              </a:rPr>
              <a:t>СВОЁ РОДНОЕ </a:t>
            </a:r>
            <a:endParaRPr sz="1000"/>
          </a:p>
        </p:txBody>
      </p:sp>
      <p:sp>
        <p:nvSpPr>
          <p:cNvPr id="76" name="TextBox 75"/>
          <p:cNvSpPr txBox="1"/>
          <p:nvPr/>
        </p:nvSpPr>
        <p:spPr bwMode="auto">
          <a:xfrm>
            <a:off x="3731039" y="739136"/>
            <a:ext cx="1259211" cy="175305"/>
          </a:xfrm>
          <a:prstGeom prst="rect">
            <a:avLst/>
          </a:prstGeom>
          <a:noFill/>
        </p:spPr>
        <p:txBody>
          <a:bodyPr vertOverflow="overflow" horzOverflow="clip" vert="horz" wrap="square" lIns="51435" tIns="25718" rIns="51435" bIns="25718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800" b="1">
                <a:latin typeface="Calibri Light"/>
              </a:rPr>
              <a:t>СВОЁ Я В АГРО</a:t>
            </a:r>
            <a:endParaRPr sz="1150"/>
          </a:p>
        </p:txBody>
      </p:sp>
      <p:sp>
        <p:nvSpPr>
          <p:cNvPr id="77" name="TextBox 76"/>
          <p:cNvSpPr txBox="1"/>
          <p:nvPr/>
        </p:nvSpPr>
        <p:spPr bwMode="auto">
          <a:xfrm>
            <a:off x="691584" y="2647185"/>
            <a:ext cx="818750" cy="175305"/>
          </a:xfrm>
          <a:prstGeom prst="rect">
            <a:avLst/>
          </a:prstGeom>
          <a:noFill/>
        </p:spPr>
        <p:txBody>
          <a:bodyPr vertOverflow="overflow" horzOverflow="clip" vert="horz" wrap="square" lIns="51435" tIns="25718" rIns="51435" bIns="25718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800" b="1">
                <a:latin typeface="Calibri Light"/>
              </a:rPr>
              <a:t>СВОЁ СЕЛО</a:t>
            </a:r>
            <a:endParaRPr sz="1150"/>
          </a:p>
        </p:txBody>
      </p:sp>
      <p:sp>
        <p:nvSpPr>
          <p:cNvPr id="78" name="TextBox 77"/>
          <p:cNvSpPr txBox="1"/>
          <p:nvPr/>
        </p:nvSpPr>
        <p:spPr bwMode="auto">
          <a:xfrm>
            <a:off x="6282816" y="3067502"/>
            <a:ext cx="1345094" cy="175305"/>
          </a:xfrm>
          <a:prstGeom prst="rect">
            <a:avLst/>
          </a:prstGeom>
          <a:noFill/>
        </p:spPr>
        <p:txBody>
          <a:bodyPr vertOverflow="overflow" horzOverflow="clip" vert="horz" wrap="square" lIns="51435" tIns="25718" rIns="51435" bIns="25718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800" b="1">
                <a:latin typeface="Calibri Light"/>
              </a:rPr>
              <a:t>ВСЁ СВОЕ</a:t>
            </a:r>
            <a:endParaRPr sz="1150"/>
          </a:p>
        </p:txBody>
      </p:sp>
      <p:sp>
        <p:nvSpPr>
          <p:cNvPr id="79" name="TextBox 78"/>
          <p:cNvSpPr txBox="1"/>
          <p:nvPr/>
        </p:nvSpPr>
        <p:spPr bwMode="auto">
          <a:xfrm>
            <a:off x="693520" y="1089432"/>
            <a:ext cx="931498" cy="175305"/>
          </a:xfrm>
          <a:prstGeom prst="rect">
            <a:avLst/>
          </a:prstGeom>
          <a:noFill/>
        </p:spPr>
        <p:txBody>
          <a:bodyPr vertOverflow="overflow" horzOverflow="clip" vert="horz" wrap="square" lIns="51435" tIns="25718" rIns="51435" bIns="25718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800" b="1">
                <a:latin typeface="Calibri Light"/>
              </a:rPr>
              <a:t>СВОЁ ЖИЛЬЁ</a:t>
            </a:r>
            <a:endParaRPr sz="1150"/>
          </a:p>
        </p:txBody>
      </p:sp>
      <p:grpSp>
        <p:nvGrpSpPr>
          <p:cNvPr id="81" name="Группа 80"/>
          <p:cNvGrpSpPr/>
          <p:nvPr/>
        </p:nvGrpSpPr>
        <p:grpSpPr bwMode="auto">
          <a:xfrm>
            <a:off x="3487854" y="1844853"/>
            <a:ext cx="1766014" cy="1744450"/>
            <a:chOff x="3714006" y="2115683"/>
            <a:chExt cx="2369557" cy="2340624"/>
          </a:xfrm>
        </p:grpSpPr>
        <p:pic>
          <p:nvPicPr>
            <p:cNvPr id="82" name="Рисунок 81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 rot="13740041">
              <a:off x="3853163" y="2281552"/>
              <a:ext cx="2093579" cy="2093579"/>
            </a:xfrm>
            <a:prstGeom prst="rect">
              <a:avLst/>
            </a:prstGeom>
          </p:spPr>
        </p:pic>
        <p:grpSp>
          <p:nvGrpSpPr>
            <p:cNvPr id="83" name="Группа 82"/>
            <p:cNvGrpSpPr/>
            <p:nvPr/>
          </p:nvGrpSpPr>
          <p:grpSpPr bwMode="auto">
            <a:xfrm>
              <a:off x="3855815" y="2545157"/>
              <a:ext cx="389588" cy="389588"/>
              <a:chOff x="3370669" y="2495601"/>
              <a:chExt cx="564395" cy="564395"/>
            </a:xfrm>
          </p:grpSpPr>
          <p:sp>
            <p:nvSpPr>
              <p:cNvPr id="102" name="Овал 101"/>
              <p:cNvSpPr/>
              <p:nvPr/>
            </p:nvSpPr>
            <p:spPr bwMode="auto">
              <a:xfrm>
                <a:off x="3370669" y="2495601"/>
                <a:ext cx="564395" cy="56439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ru-RU" sz="1000">
                  <a:solidFill>
                    <a:schemeClr val="tx1"/>
                  </a:solidFill>
                  <a:latin typeface="Calibri Light"/>
                </a:endParaRPr>
              </a:p>
            </p:txBody>
          </p:sp>
          <p:pic>
            <p:nvPicPr>
              <p:cNvPr id="103" name="Рисунок 102"/>
              <p:cNvPicPr>
                <a:picLocks noChangeAspect="1"/>
              </p:cNvPicPr>
              <p:nvPr/>
            </p:nvPicPr>
            <p:blipFill>
              <a:blip r:embed="rId3"/>
              <a:stretch/>
            </p:blipFill>
            <p:spPr bwMode="auto">
              <a:xfrm>
                <a:off x="3462368" y="2587298"/>
                <a:ext cx="381000" cy="381000"/>
              </a:xfrm>
              <a:prstGeom prst="rect">
                <a:avLst/>
              </a:prstGeom>
            </p:spPr>
          </p:pic>
        </p:grpSp>
        <p:grpSp>
          <p:nvGrpSpPr>
            <p:cNvPr id="84" name="Группа 83"/>
            <p:cNvGrpSpPr/>
            <p:nvPr/>
          </p:nvGrpSpPr>
          <p:grpSpPr bwMode="auto">
            <a:xfrm>
              <a:off x="5528681" y="2490160"/>
              <a:ext cx="389589" cy="389588"/>
              <a:chOff x="5989544" y="2526937"/>
              <a:chExt cx="564396" cy="564395"/>
            </a:xfrm>
          </p:grpSpPr>
          <p:sp>
            <p:nvSpPr>
              <p:cNvPr id="100" name="Овал 99"/>
              <p:cNvSpPr/>
              <p:nvPr/>
            </p:nvSpPr>
            <p:spPr bwMode="auto">
              <a:xfrm>
                <a:off x="5989544" y="2526937"/>
                <a:ext cx="564396" cy="56439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ru-RU" sz="1000">
                  <a:solidFill>
                    <a:schemeClr val="tx1"/>
                  </a:solidFill>
                  <a:latin typeface="Calibri Light"/>
                </a:endParaRPr>
              </a:p>
            </p:txBody>
          </p:sp>
          <p:pic>
            <p:nvPicPr>
              <p:cNvPr id="101" name="Рисунок 100"/>
              <p:cNvPicPr>
                <a:picLocks noChangeAspect="1"/>
              </p:cNvPicPr>
              <p:nvPr/>
            </p:nvPicPr>
            <p:blipFill>
              <a:blip r:embed="rId4"/>
              <a:stretch/>
            </p:blipFill>
            <p:spPr bwMode="auto">
              <a:xfrm>
                <a:off x="6069224" y="2606612"/>
                <a:ext cx="405040" cy="405040"/>
              </a:xfrm>
              <a:prstGeom prst="rect">
                <a:avLst/>
              </a:prstGeom>
            </p:spPr>
          </p:pic>
        </p:grpSp>
        <p:grpSp>
          <p:nvGrpSpPr>
            <p:cNvPr id="85" name="Группа 84"/>
            <p:cNvGrpSpPr/>
            <p:nvPr/>
          </p:nvGrpSpPr>
          <p:grpSpPr bwMode="auto">
            <a:xfrm>
              <a:off x="5200736" y="4039576"/>
              <a:ext cx="389588" cy="389588"/>
              <a:chOff x="5329130" y="4120088"/>
              <a:chExt cx="564395" cy="564395"/>
            </a:xfrm>
          </p:grpSpPr>
          <p:sp>
            <p:nvSpPr>
              <p:cNvPr id="98" name="Овал 97"/>
              <p:cNvSpPr/>
              <p:nvPr/>
            </p:nvSpPr>
            <p:spPr bwMode="auto">
              <a:xfrm>
                <a:off x="5329130" y="4120088"/>
                <a:ext cx="564395" cy="56439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ru-RU" sz="1000">
                  <a:solidFill>
                    <a:schemeClr val="tx1"/>
                  </a:solidFill>
                  <a:latin typeface="Calibri Light"/>
                </a:endParaRPr>
              </a:p>
            </p:txBody>
          </p:sp>
          <p:pic>
            <p:nvPicPr>
              <p:cNvPr id="99" name="Рисунок 98"/>
              <p:cNvPicPr>
                <a:picLocks noChangeAspect="1"/>
              </p:cNvPicPr>
              <p:nvPr/>
            </p:nvPicPr>
            <p:blipFill>
              <a:blip r:embed="rId5"/>
              <a:stretch/>
            </p:blipFill>
            <p:spPr bwMode="auto">
              <a:xfrm>
                <a:off x="5446506" y="4249648"/>
                <a:ext cx="329642" cy="329642"/>
              </a:xfrm>
              <a:prstGeom prst="rect">
                <a:avLst/>
              </a:prstGeom>
            </p:spPr>
          </p:pic>
        </p:grpSp>
        <p:grpSp>
          <p:nvGrpSpPr>
            <p:cNvPr id="86" name="Группа 85"/>
            <p:cNvGrpSpPr/>
            <p:nvPr/>
          </p:nvGrpSpPr>
          <p:grpSpPr bwMode="auto">
            <a:xfrm>
              <a:off x="4292992" y="4066719"/>
              <a:ext cx="389588" cy="389588"/>
              <a:chOff x="3989224" y="4116486"/>
              <a:chExt cx="564395" cy="564395"/>
            </a:xfrm>
          </p:grpSpPr>
          <p:sp>
            <p:nvSpPr>
              <p:cNvPr id="96" name="Овал 95"/>
              <p:cNvSpPr/>
              <p:nvPr/>
            </p:nvSpPr>
            <p:spPr bwMode="auto">
              <a:xfrm>
                <a:off x="3989224" y="4116486"/>
                <a:ext cx="564395" cy="56439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ru-RU" sz="1000">
                  <a:solidFill>
                    <a:schemeClr val="tx1"/>
                  </a:solidFill>
                  <a:latin typeface="Calibri Light"/>
                </a:endParaRPr>
              </a:p>
            </p:txBody>
          </p:sp>
          <p:pic>
            <p:nvPicPr>
              <p:cNvPr id="97" name="Рисунок 96"/>
              <p:cNvPicPr>
                <a:picLocks noChangeAspect="1"/>
              </p:cNvPicPr>
              <p:nvPr/>
            </p:nvPicPr>
            <p:blipFill>
              <a:blip r:embed="rId6"/>
              <a:stretch/>
            </p:blipFill>
            <p:spPr bwMode="auto">
              <a:xfrm>
                <a:off x="4099783" y="4232412"/>
                <a:ext cx="343276" cy="343276"/>
              </a:xfrm>
              <a:prstGeom prst="rect">
                <a:avLst/>
              </a:prstGeom>
            </p:spPr>
          </p:pic>
        </p:grpSp>
        <p:grpSp>
          <p:nvGrpSpPr>
            <p:cNvPr id="87" name="Группа 86"/>
            <p:cNvGrpSpPr/>
            <p:nvPr/>
          </p:nvGrpSpPr>
          <p:grpSpPr bwMode="auto">
            <a:xfrm>
              <a:off x="5693975" y="3342786"/>
              <a:ext cx="389588" cy="389588"/>
              <a:chOff x="5976088" y="3418374"/>
              <a:chExt cx="564395" cy="564395"/>
            </a:xfrm>
          </p:grpSpPr>
          <p:sp>
            <p:nvSpPr>
              <p:cNvPr id="94" name="Овал 93"/>
              <p:cNvSpPr/>
              <p:nvPr/>
            </p:nvSpPr>
            <p:spPr bwMode="auto">
              <a:xfrm>
                <a:off x="5976088" y="3418374"/>
                <a:ext cx="564395" cy="56439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ru-RU" sz="1000">
                  <a:solidFill>
                    <a:schemeClr val="tx1"/>
                  </a:solidFill>
                  <a:latin typeface="Calibri Light"/>
                </a:endParaRPr>
              </a:p>
            </p:txBody>
          </p:sp>
          <p:pic>
            <p:nvPicPr>
              <p:cNvPr id="95" name="Рисунок 94"/>
              <p:cNvPicPr>
                <a:picLocks noChangeAspect="1"/>
              </p:cNvPicPr>
              <p:nvPr/>
            </p:nvPicPr>
            <p:blipFill>
              <a:blip r:embed="rId7"/>
              <a:stretch/>
            </p:blipFill>
            <p:spPr bwMode="auto">
              <a:xfrm>
                <a:off x="6099289" y="3541575"/>
                <a:ext cx="317991" cy="317991"/>
              </a:xfrm>
              <a:prstGeom prst="rect">
                <a:avLst/>
              </a:prstGeom>
            </p:spPr>
          </p:pic>
        </p:grpSp>
        <p:grpSp>
          <p:nvGrpSpPr>
            <p:cNvPr id="88" name="Группа 87"/>
            <p:cNvGrpSpPr/>
            <p:nvPr/>
          </p:nvGrpSpPr>
          <p:grpSpPr bwMode="auto">
            <a:xfrm>
              <a:off x="4690639" y="2115683"/>
              <a:ext cx="389588" cy="389588"/>
              <a:chOff x="4647331" y="1900777"/>
              <a:chExt cx="564395" cy="564395"/>
            </a:xfrm>
          </p:grpSpPr>
          <p:sp>
            <p:nvSpPr>
              <p:cNvPr id="92" name="Овал 91"/>
              <p:cNvSpPr/>
              <p:nvPr/>
            </p:nvSpPr>
            <p:spPr bwMode="auto">
              <a:xfrm>
                <a:off x="4647331" y="1900777"/>
                <a:ext cx="564395" cy="56439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ru-RU" sz="1000">
                  <a:solidFill>
                    <a:schemeClr val="tx1"/>
                  </a:solidFill>
                  <a:latin typeface="Calibri Light"/>
                </a:endParaRPr>
              </a:p>
            </p:txBody>
          </p:sp>
          <p:pic>
            <p:nvPicPr>
              <p:cNvPr id="93" name="Рисунок 92"/>
              <p:cNvPicPr>
                <a:picLocks noChangeAspect="1"/>
              </p:cNvPicPr>
              <p:nvPr/>
            </p:nvPicPr>
            <p:blipFill>
              <a:blip r:embed="rId8"/>
              <a:stretch/>
            </p:blipFill>
            <p:spPr bwMode="auto">
              <a:xfrm>
                <a:off x="4739028" y="1992474"/>
                <a:ext cx="381000" cy="381001"/>
              </a:xfrm>
              <a:prstGeom prst="rect">
                <a:avLst/>
              </a:prstGeom>
            </p:spPr>
          </p:pic>
        </p:grpSp>
        <p:grpSp>
          <p:nvGrpSpPr>
            <p:cNvPr id="89" name="Группа 88"/>
            <p:cNvGrpSpPr/>
            <p:nvPr/>
          </p:nvGrpSpPr>
          <p:grpSpPr bwMode="auto">
            <a:xfrm>
              <a:off x="3714006" y="3409444"/>
              <a:ext cx="389588" cy="389588"/>
              <a:chOff x="3235949" y="3396182"/>
              <a:chExt cx="564395" cy="564395"/>
            </a:xfrm>
          </p:grpSpPr>
          <p:sp>
            <p:nvSpPr>
              <p:cNvPr id="90" name="Овал 89"/>
              <p:cNvSpPr/>
              <p:nvPr/>
            </p:nvSpPr>
            <p:spPr bwMode="auto">
              <a:xfrm>
                <a:off x="3235949" y="3396182"/>
                <a:ext cx="564395" cy="56439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ru-RU" sz="1000">
                  <a:solidFill>
                    <a:schemeClr val="tx1"/>
                  </a:solidFill>
                  <a:latin typeface="Calibri Light"/>
                </a:endParaRPr>
              </a:p>
            </p:txBody>
          </p:sp>
          <p:pic>
            <p:nvPicPr>
              <p:cNvPr id="91" name="Рисунок 90"/>
              <p:cNvPicPr>
                <a:picLocks noChangeAspect="1"/>
              </p:cNvPicPr>
              <p:nvPr/>
            </p:nvPicPr>
            <p:blipFill>
              <a:blip r:embed="rId9"/>
              <a:stretch/>
            </p:blipFill>
            <p:spPr bwMode="auto">
              <a:xfrm>
                <a:off x="3327651" y="3487881"/>
                <a:ext cx="381000" cy="381000"/>
              </a:xfrm>
              <a:prstGeom prst="rect">
                <a:avLst/>
              </a:prstGeom>
            </p:spPr>
          </p:pic>
        </p:grpSp>
      </p:grpSp>
      <p:cxnSp>
        <p:nvCxnSpPr>
          <p:cNvPr id="104" name="Соединительная линия уступом 66"/>
          <p:cNvCxnSpPr>
            <a:cxnSpLocks/>
            <a:stCxn id="79" idx="3"/>
            <a:endCxn id="102" idx="2"/>
          </p:cNvCxnSpPr>
          <p:nvPr/>
        </p:nvCxnSpPr>
        <p:spPr bwMode="auto">
          <a:xfrm>
            <a:off x="1625018" y="1177085"/>
            <a:ext cx="1968525" cy="1133031"/>
          </a:xfrm>
          <a:prstGeom prst="bentConnector3">
            <a:avLst>
              <a:gd name="adj1" fmla="val 60322"/>
            </a:avLst>
          </a:prstGeom>
          <a:ln w="9525">
            <a:solidFill>
              <a:srgbClr val="027F44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Соединительная линия уступом 67"/>
          <p:cNvCxnSpPr>
            <a:cxnSpLocks/>
            <a:endCxn id="100" idx="6"/>
          </p:cNvCxnSpPr>
          <p:nvPr/>
        </p:nvCxnSpPr>
        <p:spPr bwMode="auto">
          <a:xfrm rot="10800000" flipV="1">
            <a:off x="5130677" y="1428015"/>
            <a:ext cx="1348455" cy="841112"/>
          </a:xfrm>
          <a:prstGeom prst="bentConnector3">
            <a:avLst>
              <a:gd name="adj1" fmla="val 25473"/>
            </a:avLst>
          </a:prstGeom>
          <a:ln w="9525">
            <a:solidFill>
              <a:schemeClr val="accent3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Соединительная линия уступом 68"/>
          <p:cNvCxnSpPr>
            <a:cxnSpLocks/>
            <a:stCxn id="76" idx="1"/>
            <a:endCxn id="92" idx="2"/>
          </p:cNvCxnSpPr>
          <p:nvPr/>
        </p:nvCxnSpPr>
        <p:spPr bwMode="auto">
          <a:xfrm rot="10800000" flipH="1" flipV="1">
            <a:off x="3731038" y="826788"/>
            <a:ext cx="484693" cy="1163243"/>
          </a:xfrm>
          <a:prstGeom prst="bentConnector3">
            <a:avLst>
              <a:gd name="adj1" fmla="val -47164"/>
            </a:avLst>
          </a:prstGeom>
          <a:ln w="9525">
            <a:solidFill>
              <a:srgbClr val="005B3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Соединительная линия уступом 69"/>
          <p:cNvCxnSpPr>
            <a:cxnSpLocks/>
            <a:stCxn id="77" idx="3"/>
            <a:endCxn id="90" idx="2"/>
          </p:cNvCxnSpPr>
          <p:nvPr/>
        </p:nvCxnSpPr>
        <p:spPr bwMode="auto">
          <a:xfrm>
            <a:off x="1510334" y="2734838"/>
            <a:ext cx="1977520" cy="219425"/>
          </a:xfrm>
          <a:prstGeom prst="bentConnector3">
            <a:avLst>
              <a:gd name="adj1" fmla="val 65734"/>
            </a:avLst>
          </a:prstGeom>
          <a:ln w="9525">
            <a:solidFill>
              <a:srgbClr val="41AB43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Соединительная линия уступом 71"/>
          <p:cNvCxnSpPr>
            <a:cxnSpLocks/>
            <a:stCxn id="98" idx="4"/>
            <a:endCxn id="75" idx="0"/>
          </p:cNvCxnSpPr>
          <p:nvPr/>
        </p:nvCxnSpPr>
        <p:spPr bwMode="auto">
          <a:xfrm rot="16199998" flipH="1">
            <a:off x="4715275" y="3594880"/>
            <a:ext cx="300782" cy="249168"/>
          </a:xfrm>
          <a:prstGeom prst="bentConnector3">
            <a:avLst>
              <a:gd name="adj1" fmla="val 50000"/>
            </a:avLst>
          </a:prstGeom>
          <a:ln w="9525">
            <a:solidFill>
              <a:srgbClr val="FEC50E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Соединительная линия уступом 72"/>
          <p:cNvCxnSpPr>
            <a:cxnSpLocks/>
            <a:stCxn id="94" idx="5"/>
          </p:cNvCxnSpPr>
          <p:nvPr/>
        </p:nvCxnSpPr>
        <p:spPr bwMode="auto">
          <a:xfrm rot="16199998" flipH="1">
            <a:off x="5603657" y="2614927"/>
            <a:ext cx="155054" cy="939677"/>
          </a:xfrm>
          <a:prstGeom prst="bentConnector2">
            <a:avLst/>
          </a:prstGeom>
          <a:ln w="9525">
            <a:solidFill>
              <a:srgbClr val="FDD73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 bwMode="auto">
          <a:xfrm>
            <a:off x="2901805" y="3934677"/>
            <a:ext cx="1210442" cy="176909"/>
          </a:xfrm>
          <a:prstGeom prst="rect">
            <a:avLst/>
          </a:prstGeom>
          <a:noFill/>
        </p:spPr>
        <p:txBody>
          <a:bodyPr vertOverflow="overflow" horzOverflow="clip" vert="horz" wrap="square" lIns="51435" tIns="25718" rIns="51435" bIns="25718" numCol="1" spcCol="0" rtlCol="0" fromWordArt="0" anchor="t" anchorCtr="0" forceAA="0" compatLnSpc="0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41AB43"/>
                </a:solidFill>
                <a:latin typeface="Montserrat"/>
              </a:defRPr>
            </a:lvl1pPr>
          </a:lstStyle>
          <a:p>
            <a:pPr>
              <a:defRPr/>
            </a:pPr>
            <a:r>
              <a:rPr lang="ru-RU" sz="800">
                <a:solidFill>
                  <a:schemeClr val="tx1"/>
                </a:solidFill>
                <a:latin typeface="Calibri Light"/>
              </a:rPr>
              <a:t>СВОЁ ЗА ГОРОДОМ</a:t>
            </a:r>
            <a:endParaRPr sz="1000"/>
          </a:p>
        </p:txBody>
      </p:sp>
      <p:sp>
        <p:nvSpPr>
          <p:cNvPr id="111" name="Прямоугольник 110"/>
          <p:cNvSpPr/>
          <p:nvPr/>
        </p:nvSpPr>
        <p:spPr bwMode="auto">
          <a:xfrm>
            <a:off x="693518" y="1404180"/>
            <a:ext cx="1864367" cy="1025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6443" indent="-96443">
              <a:spcAft>
                <a:spcPts val="244"/>
              </a:spcAft>
              <a:buClr>
                <a:srgbClr val="6BC067"/>
              </a:buClr>
              <a:buFont typeface="Arial"/>
              <a:buChar char="•"/>
              <a:defRPr/>
            </a:pPr>
            <a:r>
              <a:rPr lang="ru-RU" sz="600">
                <a:latin typeface="Calibri Light"/>
              </a:rPr>
              <a:t>Возможность подбора ипотечной программы и онлайн расчета ипотеки (ипотечной калькулятор)</a:t>
            </a:r>
            <a:endParaRPr sz="1150"/>
          </a:p>
          <a:p>
            <a:pPr marL="96443" indent="-96443">
              <a:spcAft>
                <a:spcPts val="244"/>
              </a:spcAft>
              <a:buClr>
                <a:srgbClr val="6BC067"/>
              </a:buClr>
              <a:buFont typeface="Arial"/>
              <a:buChar char="•"/>
              <a:defRPr/>
            </a:pPr>
            <a:r>
              <a:rPr lang="ru-RU" sz="600">
                <a:latin typeface="Calibri Light"/>
              </a:rPr>
              <a:t>Цифровые сервисы по подаче заявки онлайн на ипотеку и потребительский кредит</a:t>
            </a:r>
            <a:endParaRPr sz="1150"/>
          </a:p>
          <a:p>
            <a:pPr marL="96443" indent="-96443">
              <a:spcAft>
                <a:spcPts val="244"/>
              </a:spcAft>
              <a:buClr>
                <a:srgbClr val="6BC067"/>
              </a:buClr>
              <a:buFont typeface="Arial"/>
              <a:buChar char="•"/>
              <a:defRPr/>
            </a:pPr>
            <a:r>
              <a:rPr lang="ru-RU" sz="600">
                <a:latin typeface="Calibri Light"/>
              </a:rPr>
              <a:t>Возможность страхования жизни и недвижимости онлайн</a:t>
            </a:r>
            <a:endParaRPr/>
          </a:p>
          <a:p>
            <a:pPr marL="96443" indent="-96443">
              <a:spcAft>
                <a:spcPts val="244"/>
              </a:spcAft>
              <a:buClr>
                <a:srgbClr val="6BC067"/>
              </a:buClr>
              <a:buFont typeface="Arial"/>
              <a:buChar char="•"/>
              <a:defRPr/>
            </a:pPr>
            <a:r>
              <a:rPr lang="ru-RU" sz="600">
                <a:latin typeface="Calibri Light"/>
              </a:rPr>
              <a:t>Сервис по оценке недвижимости онлайн</a:t>
            </a:r>
            <a:endParaRPr sz="1150"/>
          </a:p>
          <a:p>
            <a:pPr marL="96443" indent="-96443">
              <a:spcAft>
                <a:spcPts val="244"/>
              </a:spcAft>
              <a:buFont typeface="Arial"/>
              <a:buChar char="•"/>
              <a:defRPr/>
            </a:pPr>
            <a:endParaRPr lang="ru-RU" sz="600">
              <a:latin typeface="Calibri Light"/>
            </a:endParaRPr>
          </a:p>
        </p:txBody>
      </p:sp>
      <p:sp>
        <p:nvSpPr>
          <p:cNvPr id="112" name="Прямоугольник 111"/>
          <p:cNvSpPr/>
          <p:nvPr/>
        </p:nvSpPr>
        <p:spPr bwMode="auto">
          <a:xfrm>
            <a:off x="683568" y="1274732"/>
            <a:ext cx="1388255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600">
                <a:latin typeface="Calibri Light"/>
              </a:rPr>
              <a:t>ДЛЯ КЛИЕНТА </a:t>
            </a:r>
            <a:endParaRPr sz="1150"/>
          </a:p>
        </p:txBody>
      </p:sp>
      <p:sp>
        <p:nvSpPr>
          <p:cNvPr id="115" name="Прямоугольник 114"/>
          <p:cNvSpPr/>
          <p:nvPr/>
        </p:nvSpPr>
        <p:spPr bwMode="auto">
          <a:xfrm>
            <a:off x="3679913" y="919838"/>
            <a:ext cx="2317462" cy="946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6443" indent="-96443">
              <a:spcAft>
                <a:spcPts val="244"/>
              </a:spcAft>
              <a:buClr>
                <a:srgbClr val="6BC067"/>
              </a:buClr>
              <a:buFont typeface="Arial"/>
              <a:buChar char="•"/>
              <a:defRPr/>
            </a:pPr>
            <a:r>
              <a:rPr lang="ru-RU" sz="600">
                <a:latin typeface="Calibri Light"/>
              </a:rPr>
              <a:t>Сервисы в сфере образования, переквалификации</a:t>
            </a:r>
            <a:endParaRPr sz="1150"/>
          </a:p>
          <a:p>
            <a:pPr marL="96443" indent="-96443">
              <a:spcAft>
                <a:spcPts val="244"/>
              </a:spcAft>
              <a:buClr>
                <a:srgbClr val="6BC067"/>
              </a:buClr>
              <a:buFont typeface="Arial"/>
              <a:buChar char="•"/>
              <a:defRPr/>
            </a:pPr>
            <a:r>
              <a:rPr lang="ru-RU" sz="600">
                <a:latin typeface="Calibri Light"/>
              </a:rPr>
              <a:t>Сервисы поиска работы в АПК или иных отраслях</a:t>
            </a:r>
            <a:endParaRPr sz="1150"/>
          </a:p>
          <a:p>
            <a:pPr marL="96443" indent="-96443">
              <a:spcAft>
                <a:spcPts val="244"/>
              </a:spcAft>
              <a:buClr>
                <a:srgbClr val="6BC067"/>
              </a:buClr>
              <a:buFont typeface="Arial"/>
              <a:buChar char="•"/>
              <a:defRPr/>
            </a:pPr>
            <a:r>
              <a:rPr lang="ru-RU" sz="600">
                <a:latin typeface="Calibri Light"/>
              </a:rPr>
              <a:t>Образовательные программы</a:t>
            </a:r>
            <a:endParaRPr sz="1150"/>
          </a:p>
          <a:p>
            <a:pPr marL="96443" indent="-96443">
              <a:spcAft>
                <a:spcPts val="244"/>
              </a:spcAft>
              <a:buClr>
                <a:srgbClr val="6BC067"/>
              </a:buClr>
              <a:buFont typeface="Arial"/>
              <a:buChar char="•"/>
              <a:defRPr/>
            </a:pPr>
            <a:r>
              <a:rPr lang="ru-RU" sz="600">
                <a:latin typeface="Calibri Light"/>
              </a:rPr>
              <a:t>Сервисы по онлайн стажировкам, онлайн программам обучения</a:t>
            </a:r>
            <a:endParaRPr sz="1150"/>
          </a:p>
          <a:p>
            <a:pPr marL="96443" indent="-96443">
              <a:spcAft>
                <a:spcPts val="244"/>
              </a:spcAft>
              <a:buClr>
                <a:srgbClr val="6BC067"/>
              </a:buClr>
              <a:buFont typeface="Arial"/>
              <a:buChar char="•"/>
              <a:defRPr/>
            </a:pPr>
            <a:r>
              <a:rPr lang="ru-RU" sz="600">
                <a:latin typeface="Calibri Light"/>
              </a:rPr>
              <a:t>Платформа предназначена для школьников, абитуриентов, студентов, соискателей, работодателей, иностранных специалистов и рабочих</a:t>
            </a:r>
            <a:endParaRPr sz="1150"/>
          </a:p>
        </p:txBody>
      </p:sp>
      <p:sp>
        <p:nvSpPr>
          <p:cNvPr id="116" name="Прямоугольник 115"/>
          <p:cNvSpPr/>
          <p:nvPr/>
        </p:nvSpPr>
        <p:spPr bwMode="auto">
          <a:xfrm>
            <a:off x="6623683" y="1516481"/>
            <a:ext cx="1794527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6443" indent="-96443">
              <a:spcAft>
                <a:spcPts val="244"/>
              </a:spcAft>
              <a:buClr>
                <a:srgbClr val="6BC067"/>
              </a:buClr>
              <a:buFont typeface="Arial"/>
              <a:buChar char="•"/>
              <a:defRPr/>
            </a:pPr>
            <a:r>
              <a:rPr lang="ru-RU" sz="600">
                <a:latin typeface="Calibri Light"/>
              </a:rPr>
              <a:t>Маркетплейс товаров для агробизнеса</a:t>
            </a:r>
            <a:endParaRPr sz="1150"/>
          </a:p>
          <a:p>
            <a:pPr marL="96443" indent="-96443">
              <a:spcAft>
                <a:spcPts val="244"/>
              </a:spcAft>
              <a:buClr>
                <a:srgbClr val="6BC067"/>
              </a:buClr>
              <a:buFont typeface="Arial"/>
              <a:buChar char="•"/>
              <a:defRPr/>
            </a:pPr>
            <a:r>
              <a:rPr lang="ru-RU" sz="600">
                <a:latin typeface="Calibri Light"/>
              </a:rPr>
              <a:t>Цифровые сервисы для агробизнеса</a:t>
            </a:r>
            <a:endParaRPr sz="1150"/>
          </a:p>
          <a:p>
            <a:pPr marL="96443" indent="-96443">
              <a:spcAft>
                <a:spcPts val="244"/>
              </a:spcAft>
              <a:buClr>
                <a:srgbClr val="6BC067"/>
              </a:buClr>
              <a:buFont typeface="Arial"/>
              <a:buChar char="•"/>
              <a:defRPr/>
            </a:pPr>
            <a:r>
              <a:rPr lang="ru-RU" sz="600">
                <a:latin typeface="Calibri Light"/>
              </a:rPr>
              <a:t>Банковские сервисы для фермеров</a:t>
            </a:r>
            <a:endParaRPr sz="1150"/>
          </a:p>
          <a:p>
            <a:pPr marL="96443" indent="-96443">
              <a:spcAft>
                <a:spcPts val="244"/>
              </a:spcAft>
              <a:buClr>
                <a:srgbClr val="6BC067"/>
              </a:buClr>
              <a:buFont typeface="Arial"/>
              <a:buChar char="•"/>
              <a:defRPr/>
            </a:pPr>
            <a:r>
              <a:rPr lang="ru-RU" sz="600">
                <a:latin typeface="Calibri Light"/>
              </a:rPr>
              <a:t>Сервис Работа в АПК</a:t>
            </a:r>
            <a:endParaRPr sz="1150"/>
          </a:p>
          <a:p>
            <a:pPr marL="96443" indent="-96443">
              <a:spcAft>
                <a:spcPts val="244"/>
              </a:spcAft>
              <a:buClr>
                <a:srgbClr val="6BC067"/>
              </a:buClr>
              <a:buFont typeface="Arial"/>
              <a:buChar char="•"/>
              <a:defRPr/>
            </a:pPr>
            <a:r>
              <a:rPr lang="ru-RU" sz="600">
                <a:latin typeface="Calibri Light"/>
              </a:rPr>
              <a:t>Сервис Объявления</a:t>
            </a:r>
            <a:endParaRPr sz="1150"/>
          </a:p>
          <a:p>
            <a:pPr marL="96443" indent="-96443">
              <a:spcAft>
                <a:spcPts val="244"/>
              </a:spcAft>
              <a:buClr>
                <a:srgbClr val="6BC067"/>
              </a:buClr>
              <a:buFont typeface="Arial"/>
              <a:buChar char="•"/>
              <a:defRPr/>
            </a:pPr>
            <a:r>
              <a:rPr lang="ru-RU" sz="600">
                <a:latin typeface="Calibri Light"/>
              </a:rPr>
              <a:t>Медиаплатформа Своё Агромнение</a:t>
            </a:r>
            <a:endParaRPr/>
          </a:p>
          <a:p>
            <a:pPr marL="96443" indent="-96443">
              <a:spcAft>
                <a:spcPts val="244"/>
              </a:spcAft>
              <a:buClr>
                <a:srgbClr val="6BC067"/>
              </a:buClr>
              <a:buFont typeface="Arial"/>
              <a:buChar char="•"/>
              <a:defRPr/>
            </a:pPr>
            <a:r>
              <a:rPr lang="ru-RU" sz="600">
                <a:latin typeface="Calibri Light"/>
              </a:rPr>
              <a:t>Сервис Новости в АПК</a:t>
            </a:r>
            <a:endParaRPr sz="1150"/>
          </a:p>
          <a:p>
            <a:pPr marL="96443" indent="-96443">
              <a:spcAft>
                <a:spcPts val="244"/>
              </a:spcAft>
              <a:buClr>
                <a:srgbClr val="6BC067"/>
              </a:buClr>
              <a:buFont typeface="Arial"/>
              <a:buChar char="•"/>
              <a:defRPr/>
            </a:pPr>
            <a:r>
              <a:rPr lang="ru-RU" sz="600">
                <a:latin typeface="Calibri Light"/>
              </a:rPr>
              <a:t>Школа Фермера</a:t>
            </a:r>
            <a:endParaRPr sz="1150"/>
          </a:p>
          <a:p>
            <a:pPr marL="96443" indent="-96443">
              <a:spcAft>
                <a:spcPts val="244"/>
              </a:spcAft>
              <a:buClr>
                <a:srgbClr val="6BC067"/>
              </a:buClr>
              <a:buFont typeface="Arial"/>
              <a:buChar char="•"/>
              <a:defRPr/>
            </a:pPr>
            <a:r>
              <a:rPr lang="ru-RU" sz="600">
                <a:latin typeface="Calibri Light"/>
              </a:rPr>
              <a:t>Платформа предназначена для микро, малого, среднего бизнеса (ГКФХ, ЛПХ, ИП, ООО) – сельхозтоваропроизводители</a:t>
            </a:r>
            <a:endParaRPr/>
          </a:p>
          <a:p>
            <a:pPr marL="96443" indent="-96443">
              <a:spcAft>
                <a:spcPts val="244"/>
              </a:spcAft>
              <a:buClr>
                <a:srgbClr val="6BC067"/>
              </a:buClr>
              <a:buFont typeface="Arial"/>
              <a:buChar char="•"/>
              <a:defRPr/>
            </a:pPr>
            <a:endParaRPr lang="ru-RU" sz="600">
              <a:latin typeface="Calibri Light"/>
            </a:endParaRPr>
          </a:p>
        </p:txBody>
      </p:sp>
      <p:sp>
        <p:nvSpPr>
          <p:cNvPr id="117" name="Прямоугольник 116"/>
          <p:cNvSpPr/>
          <p:nvPr/>
        </p:nvSpPr>
        <p:spPr bwMode="auto">
          <a:xfrm>
            <a:off x="6282816" y="3233217"/>
            <a:ext cx="1987240" cy="1548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6443" indent="-96443">
              <a:spcAft>
                <a:spcPts val="244"/>
              </a:spcAft>
              <a:buClr>
                <a:srgbClr val="6BC067"/>
              </a:buClr>
              <a:buFont typeface="Arial"/>
              <a:buChar char="•"/>
              <a:defRPr/>
            </a:pPr>
            <a:r>
              <a:rPr lang="ru-RU" sz="600">
                <a:latin typeface="Calibri Light"/>
              </a:rPr>
              <a:t>Маркетплейс товаров и услуг для сегментов </a:t>
            </a:r>
            <a:r>
              <a:rPr lang="en-US" sz="600">
                <a:latin typeface="Calibri Light"/>
              </a:rPr>
              <a:t>B2C</a:t>
            </a:r>
            <a:r>
              <a:rPr lang="ru-RU" sz="600">
                <a:latin typeface="Calibri Light"/>
              </a:rPr>
              <a:t>,</a:t>
            </a:r>
            <a:r>
              <a:rPr lang="en-US" sz="600">
                <a:latin typeface="Calibri Light"/>
              </a:rPr>
              <a:t> C2C</a:t>
            </a:r>
            <a:r>
              <a:rPr lang="ru-RU" sz="600">
                <a:latin typeface="Calibri Light"/>
              </a:rPr>
              <a:t> </a:t>
            </a:r>
            <a:endParaRPr sz="1150"/>
          </a:p>
          <a:p>
            <a:pPr marL="96443" indent="-96443">
              <a:spcAft>
                <a:spcPts val="244"/>
              </a:spcAft>
              <a:buClr>
                <a:srgbClr val="6BC067"/>
              </a:buClr>
              <a:buFont typeface="Arial"/>
              <a:buChar char="•"/>
              <a:defRPr/>
            </a:pPr>
            <a:r>
              <a:rPr lang="ru-RU" sz="600">
                <a:latin typeface="Calibri Light"/>
              </a:rPr>
              <a:t>Сервисы по продаже и покупке товаров</a:t>
            </a:r>
            <a:endParaRPr sz="1150"/>
          </a:p>
          <a:p>
            <a:pPr marL="96443" indent="-96443">
              <a:spcAft>
                <a:spcPts val="244"/>
              </a:spcAft>
              <a:buClr>
                <a:srgbClr val="6BC067"/>
              </a:buClr>
              <a:buFont typeface="Arial"/>
              <a:buChar char="•"/>
              <a:defRPr/>
            </a:pPr>
            <a:r>
              <a:rPr lang="ru-RU" sz="600">
                <a:latin typeface="Calibri Light"/>
              </a:rPr>
              <a:t>Новостной канал </a:t>
            </a:r>
            <a:endParaRPr sz="1150"/>
          </a:p>
          <a:p>
            <a:pPr marL="96443" indent="-96443">
              <a:spcAft>
                <a:spcPts val="244"/>
              </a:spcAft>
              <a:buClr>
                <a:srgbClr val="6BC067"/>
              </a:buClr>
              <a:buFont typeface="Arial"/>
              <a:buChar char="•"/>
              <a:defRPr/>
            </a:pPr>
            <a:r>
              <a:rPr lang="ru-RU" sz="600">
                <a:latin typeface="Calibri Light"/>
              </a:rPr>
              <a:t>Локальная социальная сеть для общения</a:t>
            </a:r>
            <a:endParaRPr sz="1150"/>
          </a:p>
          <a:p>
            <a:pPr marL="96443" indent="-96443">
              <a:spcAft>
                <a:spcPts val="244"/>
              </a:spcAft>
              <a:buClr>
                <a:srgbClr val="6BC067"/>
              </a:buClr>
              <a:buFont typeface="Arial"/>
              <a:buChar char="•"/>
              <a:defRPr/>
            </a:pPr>
            <a:r>
              <a:rPr lang="ru-RU" sz="600">
                <a:latin typeface="Calibri Light"/>
              </a:rPr>
              <a:t>Финансовые сервисы</a:t>
            </a:r>
            <a:endParaRPr sz="1150"/>
          </a:p>
          <a:p>
            <a:pPr marL="96443" indent="-96443">
              <a:spcAft>
                <a:spcPts val="244"/>
              </a:spcAft>
              <a:buClr>
                <a:srgbClr val="6BC067"/>
              </a:buClr>
              <a:buFont typeface="Arial"/>
              <a:buChar char="•"/>
              <a:defRPr/>
            </a:pPr>
            <a:r>
              <a:rPr lang="ru-RU" sz="600">
                <a:latin typeface="Calibri Light"/>
              </a:rPr>
              <a:t>Платформа предназначена для жителей сельских территорий, владельцев личных подсобных хозяйств (садов, огородов </a:t>
            </a:r>
            <a:br>
              <a:rPr lang="ru-RU" sz="600">
                <a:latin typeface="Calibri Light"/>
              </a:rPr>
            </a:br>
            <a:r>
              <a:rPr lang="ru-RU" sz="600">
                <a:latin typeface="Calibri Light"/>
              </a:rPr>
              <a:t>и дачных хозяйств), собственников и управляющих ТСЖ и СНТ, юридических лиц и ИП (предоставляющих услуги и товары на маркетплейсе)</a:t>
            </a:r>
            <a:endParaRPr sz="1150"/>
          </a:p>
          <a:p>
            <a:pPr defTabSz="268723">
              <a:lnSpc>
                <a:spcPct val="90000"/>
              </a:lnSpc>
              <a:spcAft>
                <a:spcPts val="244"/>
              </a:spcAft>
              <a:defRPr/>
            </a:pPr>
            <a:endParaRPr lang="ru-RU" sz="600">
              <a:latin typeface="Calibri Light"/>
              <a:cs typeface="Calibri"/>
            </a:endParaRPr>
          </a:p>
        </p:txBody>
      </p:sp>
      <p:sp>
        <p:nvSpPr>
          <p:cNvPr id="118" name="Прямоугольник 117"/>
          <p:cNvSpPr/>
          <p:nvPr/>
        </p:nvSpPr>
        <p:spPr bwMode="auto">
          <a:xfrm>
            <a:off x="691584" y="2824913"/>
            <a:ext cx="853776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600">
                <a:latin typeface="Calibri Light"/>
              </a:rPr>
              <a:t>ДЛЯ КЛИЕНТА </a:t>
            </a:r>
            <a:endParaRPr sz="1150"/>
          </a:p>
        </p:txBody>
      </p:sp>
      <p:sp>
        <p:nvSpPr>
          <p:cNvPr id="119" name="Прямоугольник 118"/>
          <p:cNvSpPr/>
          <p:nvPr/>
        </p:nvSpPr>
        <p:spPr bwMode="auto">
          <a:xfrm>
            <a:off x="683568" y="2955926"/>
            <a:ext cx="1908872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6443" indent="-96443">
              <a:spcAft>
                <a:spcPts val="244"/>
              </a:spcAft>
              <a:buClr>
                <a:srgbClr val="6BC067"/>
              </a:buClr>
              <a:buFont typeface="Arial"/>
              <a:buChar char="•"/>
              <a:defRPr/>
            </a:pPr>
            <a:r>
              <a:rPr lang="ru-RU" sz="600">
                <a:latin typeface="Calibri Light"/>
              </a:rPr>
              <a:t>Каталог товаров и услуг от партнеров для строительства</a:t>
            </a:r>
            <a:endParaRPr sz="1150"/>
          </a:p>
          <a:p>
            <a:pPr marL="96443" indent="-96443">
              <a:spcAft>
                <a:spcPts val="244"/>
              </a:spcAft>
              <a:buClr>
                <a:srgbClr val="6BC067"/>
              </a:buClr>
              <a:buFont typeface="Arial"/>
              <a:buChar char="•"/>
              <a:defRPr/>
            </a:pPr>
            <a:r>
              <a:rPr lang="ru-RU" sz="600">
                <a:latin typeface="Calibri Light"/>
              </a:rPr>
              <a:t>Каталог партнеров, оказывающих услуги для комфортного проживания за городом </a:t>
            </a:r>
            <a:endParaRPr sz="1150"/>
          </a:p>
          <a:p>
            <a:pPr marL="96443" indent="-96443">
              <a:spcAft>
                <a:spcPts val="244"/>
              </a:spcAft>
              <a:buClr>
                <a:srgbClr val="6BC067"/>
              </a:buClr>
              <a:buFont typeface="Arial"/>
              <a:buChar char="•"/>
              <a:defRPr/>
            </a:pPr>
            <a:r>
              <a:rPr lang="ru-RU" sz="600">
                <a:latin typeface="Calibri Light"/>
              </a:rPr>
              <a:t>Калькулятор расчета строительства дома</a:t>
            </a:r>
            <a:endParaRPr sz="1150"/>
          </a:p>
          <a:p>
            <a:pPr marL="96443" indent="-96443">
              <a:spcAft>
                <a:spcPts val="244"/>
              </a:spcAft>
              <a:buClr>
                <a:srgbClr val="6BC067"/>
              </a:buClr>
              <a:buFont typeface="Arial"/>
              <a:buChar char="•"/>
              <a:defRPr/>
            </a:pPr>
            <a:r>
              <a:rPr lang="ru-RU" sz="600">
                <a:latin typeface="Calibri Light"/>
              </a:rPr>
              <a:t>Сервис по подбору ипотечной программы</a:t>
            </a:r>
            <a:endParaRPr sz="1150"/>
          </a:p>
          <a:p>
            <a:pPr marL="96443" indent="-96443">
              <a:spcAft>
                <a:spcPts val="244"/>
              </a:spcAft>
              <a:buClr>
                <a:srgbClr val="6BC067"/>
              </a:buClr>
              <a:buFont typeface="Arial"/>
              <a:buChar char="•"/>
              <a:defRPr/>
            </a:pPr>
            <a:r>
              <a:rPr lang="ru-RU" sz="600">
                <a:latin typeface="Calibri Light"/>
              </a:rPr>
              <a:t>Сервисы подачи цифровой заявки на ипотеку </a:t>
            </a:r>
            <a:br>
              <a:rPr lang="ru-RU" sz="600">
                <a:latin typeface="Calibri Light"/>
              </a:rPr>
            </a:br>
            <a:r>
              <a:rPr lang="ru-RU" sz="600">
                <a:latin typeface="Calibri Light"/>
              </a:rPr>
              <a:t>и потребительский кредит</a:t>
            </a:r>
            <a:endParaRPr sz="1150"/>
          </a:p>
          <a:p>
            <a:pPr marL="96443" indent="-96443">
              <a:spcAft>
                <a:spcPts val="244"/>
              </a:spcAft>
              <a:buClr>
                <a:srgbClr val="6BC067"/>
              </a:buClr>
              <a:buFont typeface="Arial"/>
              <a:buChar char="•"/>
              <a:defRPr/>
            </a:pPr>
            <a:r>
              <a:rPr lang="ru-RU" sz="600">
                <a:latin typeface="Calibri Light"/>
              </a:rPr>
              <a:t>Информационные сервисы: журнал с рекомендациями по строительству и ремонту загородных домов, опросы, </a:t>
            </a:r>
            <a:r>
              <a:rPr lang="en-US" sz="600">
                <a:latin typeface="Calibri Light"/>
              </a:rPr>
              <a:t>stories</a:t>
            </a:r>
            <a:endParaRPr lang="ru-RU" sz="600">
              <a:latin typeface="Calibri Light"/>
            </a:endParaRPr>
          </a:p>
          <a:p>
            <a:pPr marL="96443" indent="-96443">
              <a:spcAft>
                <a:spcPts val="244"/>
              </a:spcAft>
              <a:buClr>
                <a:srgbClr val="6BC067"/>
              </a:buClr>
              <a:buFont typeface="Arial"/>
              <a:buChar char="•"/>
              <a:defRPr/>
            </a:pPr>
            <a:endParaRPr lang="ru-RU" sz="600">
              <a:latin typeface="Calibri Light"/>
            </a:endParaRPr>
          </a:p>
        </p:txBody>
      </p:sp>
      <p:sp>
        <p:nvSpPr>
          <p:cNvPr id="123" name="Прямоугольник 122"/>
          <p:cNvSpPr/>
          <p:nvPr/>
        </p:nvSpPr>
        <p:spPr bwMode="auto">
          <a:xfrm>
            <a:off x="2901805" y="4103610"/>
            <a:ext cx="1320857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6443" indent="-96443">
              <a:spcAft>
                <a:spcPts val="244"/>
              </a:spcAft>
              <a:buClr>
                <a:srgbClr val="6BC067"/>
              </a:buClr>
              <a:buFont typeface="Arial"/>
              <a:buChar char="•"/>
              <a:defRPr/>
            </a:pPr>
            <a:r>
              <a:rPr lang="ru-RU" sz="600">
                <a:latin typeface="Calibri Light"/>
              </a:rPr>
              <a:t>Сервис бронирования агротуров</a:t>
            </a:r>
            <a:endParaRPr/>
          </a:p>
          <a:p>
            <a:pPr marL="96443" indent="-96443">
              <a:spcAft>
                <a:spcPts val="244"/>
              </a:spcAft>
              <a:buClr>
                <a:srgbClr val="6BC067"/>
              </a:buClr>
              <a:buFont typeface="Arial"/>
              <a:buChar char="•"/>
              <a:defRPr/>
            </a:pPr>
            <a:r>
              <a:rPr lang="ru-RU" sz="600">
                <a:latin typeface="Calibri Light"/>
              </a:rPr>
              <a:t>Услуги по проведению экскурсий </a:t>
            </a:r>
            <a:br>
              <a:rPr lang="ru-RU" sz="600">
                <a:latin typeface="Calibri Light"/>
              </a:rPr>
            </a:br>
            <a:r>
              <a:rPr lang="ru-RU" sz="600">
                <a:latin typeface="Calibri Light"/>
              </a:rPr>
              <a:t>на фермерских хозяйствах</a:t>
            </a:r>
            <a:endParaRPr sz="1150"/>
          </a:p>
        </p:txBody>
      </p:sp>
      <p:sp>
        <p:nvSpPr>
          <p:cNvPr id="124" name="Прямоугольник 123"/>
          <p:cNvSpPr/>
          <p:nvPr/>
        </p:nvSpPr>
        <p:spPr bwMode="auto">
          <a:xfrm>
            <a:off x="4525829" y="4089128"/>
            <a:ext cx="1453820" cy="671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6443" indent="-96443">
              <a:spcAft>
                <a:spcPts val="244"/>
              </a:spcAft>
              <a:buClr>
                <a:srgbClr val="6BC067"/>
              </a:buClr>
              <a:buFont typeface="Arial"/>
              <a:buChar char="•"/>
              <a:defRPr/>
            </a:pPr>
            <a:r>
              <a:rPr lang="ru-RU" sz="600">
                <a:latin typeface="Calibri Light"/>
              </a:rPr>
              <a:t>Маркетплейс фермерской продукции</a:t>
            </a:r>
            <a:endParaRPr sz="1150"/>
          </a:p>
          <a:p>
            <a:pPr marL="96443" indent="-96443">
              <a:spcAft>
                <a:spcPts val="244"/>
              </a:spcAft>
              <a:buClr>
                <a:srgbClr val="6BC067"/>
              </a:buClr>
              <a:buFont typeface="Arial"/>
              <a:buChar char="•"/>
              <a:defRPr/>
            </a:pPr>
            <a:r>
              <a:rPr lang="ru-RU" sz="600">
                <a:latin typeface="Calibri Light"/>
              </a:rPr>
              <a:t>Сервис по заказу и доставке здоровой, фермерской, экологически чистой продукции со всех регионов страны</a:t>
            </a:r>
            <a:endParaRPr sz="1150"/>
          </a:p>
        </p:txBody>
      </p:sp>
      <p:sp>
        <p:nvSpPr>
          <p:cNvPr id="125" name="Прямоугольник 124"/>
          <p:cNvSpPr/>
          <p:nvPr/>
        </p:nvSpPr>
        <p:spPr bwMode="auto">
          <a:xfrm>
            <a:off x="3901598" y="2618008"/>
            <a:ext cx="929532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700" b="1">
                <a:latin typeface="Calibri Light"/>
              </a:rPr>
              <a:t>ЭКОСИСТЕМА </a:t>
            </a:r>
            <a:r>
              <a:rPr lang="en-GB" sz="700" b="1">
                <a:latin typeface="Calibri Light"/>
              </a:rPr>
              <a:t>«</a:t>
            </a:r>
            <a:r>
              <a:rPr lang="ru-RU" sz="700" b="1">
                <a:latin typeface="Calibri Light"/>
              </a:rPr>
              <a:t>СВОЕ</a:t>
            </a:r>
            <a:r>
              <a:rPr lang="en-GB" sz="700" b="1">
                <a:latin typeface="Calibri Light"/>
              </a:rPr>
              <a:t>»</a:t>
            </a:r>
            <a:endParaRPr lang="ru-RU" sz="700" b="1">
              <a:latin typeface="Calibri Light"/>
            </a:endParaRPr>
          </a:p>
        </p:txBody>
      </p:sp>
      <p:pic>
        <p:nvPicPr>
          <p:cNvPr id="127" name="Picture 2" descr="C:\МОЕ\РоссельхозБанк\Преза Любаева Любовь\Работа и обучениеcommerce Путешествия Жильё-01.png"/>
          <p:cNvPicPr>
            <a:picLocks noChangeAspect="1" noChangeArrowheads="1"/>
          </p:cNvPicPr>
          <p:nvPr/>
        </p:nvPicPr>
        <p:blipFill>
          <a:blip r:embed="rId10"/>
          <a:stretch/>
        </p:blipFill>
        <p:spPr bwMode="auto">
          <a:xfrm rot="19385387">
            <a:off x="3651125" y="2096476"/>
            <a:ext cx="1421266" cy="1324909"/>
          </a:xfrm>
          <a:prstGeom prst="rect">
            <a:avLst/>
          </a:prstGeom>
          <a:noFill/>
        </p:spPr>
      </p:pic>
      <p:cxnSp>
        <p:nvCxnSpPr>
          <p:cNvPr id="128" name="Соединительная линия уступом 120"/>
          <p:cNvCxnSpPr>
            <a:cxnSpLocks/>
            <a:endCxn id="110" idx="0"/>
          </p:cNvCxnSpPr>
          <p:nvPr/>
        </p:nvCxnSpPr>
        <p:spPr bwMode="auto">
          <a:xfrm rot="10800000" flipV="1">
            <a:off x="3507026" y="3588441"/>
            <a:ext cx="545774" cy="281414"/>
          </a:xfrm>
          <a:prstGeom prst="bentConnector2">
            <a:avLst/>
          </a:prstGeom>
          <a:ln w="9525">
            <a:solidFill>
              <a:schemeClr val="accent3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Текст 1"/>
          <p:cNvSpPr txBox="1"/>
          <p:nvPr/>
        </p:nvSpPr>
        <p:spPr bwMode="auto">
          <a:xfrm>
            <a:off x="251520" y="205701"/>
            <a:ext cx="7215723" cy="472082"/>
          </a:xfrm>
          <a:prstGeom prst="rect">
            <a:avLst/>
          </a:prstGeom>
        </p:spPr>
        <p:txBody>
          <a:bodyPr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1600">
                <a:solidFill>
                  <a:srgbClr val="6BA63F"/>
                </a:solidFill>
                <a:latin typeface="Calibri Light"/>
              </a:rPr>
              <a:t>ЭКОСИСТЕМА СВОЁ ОТ РОССЕЛЬХОЗБАНКА</a:t>
            </a:r>
            <a:endParaRPr sz="1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внутренний&#10;&#10;Автоматически созданное описание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38115" y="1213289"/>
            <a:ext cx="7867766" cy="3302677"/>
          </a:xfrm>
          <a:prstGeom prst="rect">
            <a:avLst/>
          </a:prstGeom>
        </p:spPr>
      </p:pic>
      <p:sp>
        <p:nvSpPr>
          <p:cNvPr id="8" name="Текст 3"/>
          <p:cNvSpPr txBox="1"/>
          <p:nvPr/>
        </p:nvSpPr>
        <p:spPr bwMode="auto">
          <a:xfrm>
            <a:off x="251520" y="4662621"/>
            <a:ext cx="7805436" cy="23038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742931">
              <a:lnSpc>
                <a:spcPct val="90000"/>
              </a:lnSpc>
              <a:spcBef>
                <a:spcPts val="813"/>
              </a:spcBef>
              <a:buFont typeface="Arial"/>
              <a:buNone/>
              <a:defRPr sz="195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557199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95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28664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65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00130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55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671596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55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043061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5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527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5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5993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5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459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5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600" dirty="0">
                <a:solidFill>
                  <a:srgbClr val="6BA63F"/>
                </a:solidFill>
              </a:rPr>
              <a:t>ПЛАТФОРМА «Я В АГРО» ОТ РОССЕЛЬХОЗБАНКА</a:t>
            </a:r>
            <a:endParaRPr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63887" y="483518"/>
            <a:ext cx="8016222" cy="82310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260383" y="1444525"/>
            <a:ext cx="1497447" cy="290475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6084168" y="1659702"/>
            <a:ext cx="1497447" cy="290475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4" r="1381"/>
          <a:stretch/>
        </p:blipFill>
        <p:spPr>
          <a:xfrm>
            <a:off x="611559" y="488483"/>
            <a:ext cx="7887891" cy="8284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14" y="1306626"/>
            <a:ext cx="7861335" cy="330258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39791" y="3709021"/>
            <a:ext cx="1152705" cy="114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649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" name="Группа 161">
            <a:extLst>
              <a:ext uri="{FF2B5EF4-FFF2-40B4-BE49-F238E27FC236}">
                <a16:creationId xmlns:a16="http://schemas.microsoft.com/office/drawing/2014/main" id="{A5AF7806-7091-4CA2-9C4D-283ABD6DF577}"/>
              </a:ext>
            </a:extLst>
          </p:cNvPr>
          <p:cNvGrpSpPr/>
          <p:nvPr/>
        </p:nvGrpSpPr>
        <p:grpSpPr>
          <a:xfrm>
            <a:off x="270106" y="581314"/>
            <a:ext cx="211046" cy="211721"/>
            <a:chOff x="1065213" y="3584576"/>
            <a:chExt cx="495301" cy="496888"/>
          </a:xfrm>
          <a:solidFill>
            <a:srgbClr val="4EA51B"/>
          </a:solidFill>
        </p:grpSpPr>
        <p:sp>
          <p:nvSpPr>
            <p:cNvPr id="163" name="Freeform 143">
              <a:extLst>
                <a:ext uri="{FF2B5EF4-FFF2-40B4-BE49-F238E27FC236}">
                  <a16:creationId xmlns:a16="http://schemas.microsoft.com/office/drawing/2014/main" id="{FDC87792-85AF-4FB2-B0E8-D7ABEC174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5213" y="3584576"/>
              <a:ext cx="495300" cy="496888"/>
            </a:xfrm>
            <a:custGeom>
              <a:avLst/>
              <a:gdLst>
                <a:gd name="T0" fmla="*/ 128 w 256"/>
                <a:gd name="T1" fmla="*/ 256 h 256"/>
                <a:gd name="T2" fmla="*/ 0 w 256"/>
                <a:gd name="T3" fmla="*/ 128 h 256"/>
                <a:gd name="T4" fmla="*/ 128 w 256"/>
                <a:gd name="T5" fmla="*/ 0 h 256"/>
                <a:gd name="T6" fmla="*/ 173 w 256"/>
                <a:gd name="T7" fmla="*/ 9 h 256"/>
                <a:gd name="T8" fmla="*/ 171 w 256"/>
                <a:gd name="T9" fmla="*/ 16 h 256"/>
                <a:gd name="T10" fmla="*/ 128 w 256"/>
                <a:gd name="T11" fmla="*/ 8 h 256"/>
                <a:gd name="T12" fmla="*/ 8 w 256"/>
                <a:gd name="T13" fmla="*/ 128 h 256"/>
                <a:gd name="T14" fmla="*/ 128 w 256"/>
                <a:gd name="T15" fmla="*/ 248 h 256"/>
                <a:gd name="T16" fmla="*/ 248 w 256"/>
                <a:gd name="T17" fmla="*/ 128 h 256"/>
                <a:gd name="T18" fmla="*/ 240 w 256"/>
                <a:gd name="T19" fmla="*/ 86 h 256"/>
                <a:gd name="T20" fmla="*/ 248 w 256"/>
                <a:gd name="T21" fmla="*/ 83 h 256"/>
                <a:gd name="T22" fmla="*/ 256 w 256"/>
                <a:gd name="T23" fmla="*/ 128 h 256"/>
                <a:gd name="T24" fmla="*/ 128 w 256"/>
                <a:gd name="T25" fmla="*/ 25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6" h="256">
                  <a:moveTo>
                    <a:pt x="128" y="256"/>
                  </a:moveTo>
                  <a:cubicBezTo>
                    <a:pt x="57" y="256"/>
                    <a:pt x="0" y="199"/>
                    <a:pt x="0" y="128"/>
                  </a:cubicBezTo>
                  <a:cubicBezTo>
                    <a:pt x="0" y="58"/>
                    <a:pt x="57" y="0"/>
                    <a:pt x="128" y="0"/>
                  </a:cubicBezTo>
                  <a:cubicBezTo>
                    <a:pt x="144" y="0"/>
                    <a:pt x="159" y="3"/>
                    <a:pt x="173" y="9"/>
                  </a:cubicBezTo>
                  <a:cubicBezTo>
                    <a:pt x="171" y="16"/>
                    <a:pt x="171" y="16"/>
                    <a:pt x="171" y="16"/>
                  </a:cubicBezTo>
                  <a:cubicBezTo>
                    <a:pt x="157" y="11"/>
                    <a:pt x="143" y="8"/>
                    <a:pt x="128" y="8"/>
                  </a:cubicBezTo>
                  <a:cubicBezTo>
                    <a:pt x="62" y="8"/>
                    <a:pt x="8" y="62"/>
                    <a:pt x="8" y="128"/>
                  </a:cubicBezTo>
                  <a:cubicBezTo>
                    <a:pt x="8" y="195"/>
                    <a:pt x="62" y="248"/>
                    <a:pt x="128" y="248"/>
                  </a:cubicBezTo>
                  <a:cubicBezTo>
                    <a:pt x="194" y="248"/>
                    <a:pt x="248" y="195"/>
                    <a:pt x="248" y="128"/>
                  </a:cubicBezTo>
                  <a:cubicBezTo>
                    <a:pt x="248" y="114"/>
                    <a:pt x="245" y="99"/>
                    <a:pt x="240" y="86"/>
                  </a:cubicBezTo>
                  <a:cubicBezTo>
                    <a:pt x="248" y="83"/>
                    <a:pt x="248" y="83"/>
                    <a:pt x="248" y="83"/>
                  </a:cubicBezTo>
                  <a:cubicBezTo>
                    <a:pt x="253" y="97"/>
                    <a:pt x="256" y="113"/>
                    <a:pt x="256" y="128"/>
                  </a:cubicBezTo>
                  <a:cubicBezTo>
                    <a:pt x="256" y="199"/>
                    <a:pt x="199" y="256"/>
                    <a:pt x="128" y="2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5721" tIns="27861" rIns="55721" bIns="27861" numCol="1" anchor="t" anchorCtr="0" compatLnSpc="1">
              <a:prstTxWarp prst="textNoShape">
                <a:avLst/>
              </a:prstTxWarp>
            </a:bodyPr>
            <a:lstStyle/>
            <a:p>
              <a:endParaRPr lang="ru-RU" sz="1097" dirty="0"/>
            </a:p>
          </p:txBody>
        </p:sp>
        <p:sp>
          <p:nvSpPr>
            <p:cNvPr id="164" name="Freeform 144">
              <a:extLst>
                <a:ext uri="{FF2B5EF4-FFF2-40B4-BE49-F238E27FC236}">
                  <a16:creationId xmlns:a16="http://schemas.microsoft.com/office/drawing/2014/main" id="{96F8AC64-C9AB-4794-8A2F-E39A676035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513" y="3589338"/>
              <a:ext cx="252413" cy="249238"/>
            </a:xfrm>
            <a:custGeom>
              <a:avLst/>
              <a:gdLst>
                <a:gd name="T0" fmla="*/ 8 w 159"/>
                <a:gd name="T1" fmla="*/ 157 h 157"/>
                <a:gd name="T2" fmla="*/ 0 w 159"/>
                <a:gd name="T3" fmla="*/ 151 h 157"/>
                <a:gd name="T4" fmla="*/ 152 w 159"/>
                <a:gd name="T5" fmla="*/ 0 h 157"/>
                <a:gd name="T6" fmla="*/ 159 w 159"/>
                <a:gd name="T7" fmla="*/ 6 h 157"/>
                <a:gd name="T8" fmla="*/ 8 w 159"/>
                <a:gd name="T9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157">
                  <a:moveTo>
                    <a:pt x="8" y="157"/>
                  </a:moveTo>
                  <a:lnTo>
                    <a:pt x="0" y="151"/>
                  </a:lnTo>
                  <a:lnTo>
                    <a:pt x="152" y="0"/>
                  </a:lnTo>
                  <a:lnTo>
                    <a:pt x="159" y="6"/>
                  </a:lnTo>
                  <a:lnTo>
                    <a:pt x="8" y="1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5721" tIns="27861" rIns="55721" bIns="27861" numCol="1" anchor="t" anchorCtr="0" compatLnSpc="1">
              <a:prstTxWarp prst="textNoShape">
                <a:avLst/>
              </a:prstTxWarp>
            </a:bodyPr>
            <a:lstStyle/>
            <a:p>
              <a:endParaRPr lang="ru-RU" sz="1097" dirty="0"/>
            </a:p>
          </p:txBody>
        </p:sp>
        <p:sp>
          <p:nvSpPr>
            <p:cNvPr id="165" name="Freeform 145">
              <a:extLst>
                <a:ext uri="{FF2B5EF4-FFF2-40B4-BE49-F238E27FC236}">
                  <a16:creationId xmlns:a16="http://schemas.microsoft.com/office/drawing/2014/main" id="{EEA2916F-56D4-403C-9618-FA448F3CC1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8601" y="3584576"/>
              <a:ext cx="61913" cy="61913"/>
            </a:xfrm>
            <a:custGeom>
              <a:avLst/>
              <a:gdLst>
                <a:gd name="T0" fmla="*/ 39 w 39"/>
                <a:gd name="T1" fmla="*/ 39 h 39"/>
                <a:gd name="T2" fmla="*/ 0 w 39"/>
                <a:gd name="T3" fmla="*/ 39 h 39"/>
                <a:gd name="T4" fmla="*/ 0 w 39"/>
                <a:gd name="T5" fmla="*/ 0 h 39"/>
                <a:gd name="T6" fmla="*/ 10 w 39"/>
                <a:gd name="T7" fmla="*/ 0 h 39"/>
                <a:gd name="T8" fmla="*/ 10 w 39"/>
                <a:gd name="T9" fmla="*/ 30 h 39"/>
                <a:gd name="T10" fmla="*/ 39 w 39"/>
                <a:gd name="T11" fmla="*/ 30 h 39"/>
                <a:gd name="T12" fmla="*/ 39 w 39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9">
                  <a:moveTo>
                    <a:pt x="39" y="39"/>
                  </a:moveTo>
                  <a:lnTo>
                    <a:pt x="0" y="39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30"/>
                  </a:lnTo>
                  <a:lnTo>
                    <a:pt x="39" y="30"/>
                  </a:lnTo>
                  <a:lnTo>
                    <a:pt x="39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5721" tIns="27861" rIns="55721" bIns="27861" numCol="1" anchor="t" anchorCtr="0" compatLnSpc="1">
              <a:prstTxWarp prst="textNoShape">
                <a:avLst/>
              </a:prstTxWarp>
            </a:bodyPr>
            <a:lstStyle/>
            <a:p>
              <a:endParaRPr lang="ru-RU" sz="1097" dirty="0"/>
            </a:p>
          </p:txBody>
        </p:sp>
        <p:sp>
          <p:nvSpPr>
            <p:cNvPr id="166" name="Freeform 146">
              <a:extLst>
                <a:ext uri="{FF2B5EF4-FFF2-40B4-BE49-F238E27FC236}">
                  <a16:creationId xmlns:a16="http://schemas.microsoft.com/office/drawing/2014/main" id="{26209798-1E17-4131-BB87-62284E30C5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8438" y="3616326"/>
              <a:ext cx="61913" cy="61913"/>
            </a:xfrm>
            <a:custGeom>
              <a:avLst/>
              <a:gdLst>
                <a:gd name="T0" fmla="*/ 39 w 39"/>
                <a:gd name="T1" fmla="*/ 39 h 39"/>
                <a:gd name="T2" fmla="*/ 0 w 39"/>
                <a:gd name="T3" fmla="*/ 39 h 39"/>
                <a:gd name="T4" fmla="*/ 0 w 39"/>
                <a:gd name="T5" fmla="*/ 0 h 39"/>
                <a:gd name="T6" fmla="*/ 10 w 39"/>
                <a:gd name="T7" fmla="*/ 0 h 39"/>
                <a:gd name="T8" fmla="*/ 10 w 39"/>
                <a:gd name="T9" fmla="*/ 29 h 39"/>
                <a:gd name="T10" fmla="*/ 39 w 39"/>
                <a:gd name="T11" fmla="*/ 29 h 39"/>
                <a:gd name="T12" fmla="*/ 39 w 39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9">
                  <a:moveTo>
                    <a:pt x="39" y="39"/>
                  </a:moveTo>
                  <a:lnTo>
                    <a:pt x="0" y="39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9"/>
                  </a:lnTo>
                  <a:lnTo>
                    <a:pt x="39" y="29"/>
                  </a:lnTo>
                  <a:lnTo>
                    <a:pt x="39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5721" tIns="27861" rIns="55721" bIns="27861" numCol="1" anchor="t" anchorCtr="0" compatLnSpc="1">
              <a:prstTxWarp prst="textNoShape">
                <a:avLst/>
              </a:prstTxWarp>
            </a:bodyPr>
            <a:lstStyle/>
            <a:p>
              <a:endParaRPr lang="ru-RU" sz="1097" dirty="0"/>
            </a:p>
          </p:txBody>
        </p:sp>
        <p:sp>
          <p:nvSpPr>
            <p:cNvPr id="167" name="Freeform 147">
              <a:extLst>
                <a:ext uri="{FF2B5EF4-FFF2-40B4-BE49-F238E27FC236}">
                  <a16:creationId xmlns:a16="http://schemas.microsoft.com/office/drawing/2014/main" id="{ACDD2A1D-D0AE-459D-83DA-199B43E178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11251" y="3632201"/>
              <a:ext cx="403225" cy="403225"/>
            </a:xfrm>
            <a:custGeom>
              <a:avLst/>
              <a:gdLst>
                <a:gd name="T0" fmla="*/ 104 w 208"/>
                <a:gd name="T1" fmla="*/ 208 h 208"/>
                <a:gd name="T2" fmla="*/ 0 w 208"/>
                <a:gd name="T3" fmla="*/ 104 h 208"/>
                <a:gd name="T4" fmla="*/ 104 w 208"/>
                <a:gd name="T5" fmla="*/ 0 h 208"/>
                <a:gd name="T6" fmla="*/ 208 w 208"/>
                <a:gd name="T7" fmla="*/ 104 h 208"/>
                <a:gd name="T8" fmla="*/ 104 w 208"/>
                <a:gd name="T9" fmla="*/ 208 h 208"/>
                <a:gd name="T10" fmla="*/ 104 w 208"/>
                <a:gd name="T11" fmla="*/ 8 h 208"/>
                <a:gd name="T12" fmla="*/ 8 w 208"/>
                <a:gd name="T13" fmla="*/ 104 h 208"/>
                <a:gd name="T14" fmla="*/ 104 w 208"/>
                <a:gd name="T15" fmla="*/ 200 h 208"/>
                <a:gd name="T16" fmla="*/ 200 w 208"/>
                <a:gd name="T17" fmla="*/ 104 h 208"/>
                <a:gd name="T18" fmla="*/ 104 w 208"/>
                <a:gd name="T19" fmla="*/ 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08">
                  <a:moveTo>
                    <a:pt x="104" y="208"/>
                  </a:moveTo>
                  <a:cubicBezTo>
                    <a:pt x="47" y="208"/>
                    <a:pt x="0" y="162"/>
                    <a:pt x="0" y="104"/>
                  </a:cubicBezTo>
                  <a:cubicBezTo>
                    <a:pt x="0" y="47"/>
                    <a:pt x="47" y="0"/>
                    <a:pt x="104" y="0"/>
                  </a:cubicBezTo>
                  <a:cubicBezTo>
                    <a:pt x="161" y="0"/>
                    <a:pt x="208" y="47"/>
                    <a:pt x="208" y="104"/>
                  </a:cubicBezTo>
                  <a:cubicBezTo>
                    <a:pt x="208" y="162"/>
                    <a:pt x="161" y="208"/>
                    <a:pt x="104" y="208"/>
                  </a:cubicBezTo>
                  <a:close/>
                  <a:moveTo>
                    <a:pt x="104" y="8"/>
                  </a:moveTo>
                  <a:cubicBezTo>
                    <a:pt x="51" y="8"/>
                    <a:pt x="8" y="51"/>
                    <a:pt x="8" y="104"/>
                  </a:cubicBezTo>
                  <a:cubicBezTo>
                    <a:pt x="8" y="157"/>
                    <a:pt x="51" y="200"/>
                    <a:pt x="104" y="200"/>
                  </a:cubicBezTo>
                  <a:cubicBezTo>
                    <a:pt x="157" y="200"/>
                    <a:pt x="200" y="157"/>
                    <a:pt x="200" y="104"/>
                  </a:cubicBezTo>
                  <a:cubicBezTo>
                    <a:pt x="200" y="51"/>
                    <a:pt x="157" y="8"/>
                    <a:pt x="10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5721" tIns="27861" rIns="55721" bIns="27861" numCol="1" anchor="t" anchorCtr="0" compatLnSpc="1">
              <a:prstTxWarp prst="textNoShape">
                <a:avLst/>
              </a:prstTxWarp>
            </a:bodyPr>
            <a:lstStyle/>
            <a:p>
              <a:endParaRPr lang="ru-RU" sz="1097" dirty="0"/>
            </a:p>
          </p:txBody>
        </p:sp>
        <p:sp>
          <p:nvSpPr>
            <p:cNvPr id="168" name="Freeform 148">
              <a:extLst>
                <a:ext uri="{FF2B5EF4-FFF2-40B4-BE49-F238E27FC236}">
                  <a16:creationId xmlns:a16="http://schemas.microsoft.com/office/drawing/2014/main" id="{2BE0E9BE-5FEC-4B53-A1C4-D869EB1B0A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57288" y="3678238"/>
              <a:ext cx="311150" cy="311150"/>
            </a:xfrm>
            <a:custGeom>
              <a:avLst/>
              <a:gdLst>
                <a:gd name="T0" fmla="*/ 80 w 160"/>
                <a:gd name="T1" fmla="*/ 160 h 160"/>
                <a:gd name="T2" fmla="*/ 0 w 160"/>
                <a:gd name="T3" fmla="*/ 80 h 160"/>
                <a:gd name="T4" fmla="*/ 80 w 160"/>
                <a:gd name="T5" fmla="*/ 0 h 160"/>
                <a:gd name="T6" fmla="*/ 160 w 160"/>
                <a:gd name="T7" fmla="*/ 80 h 160"/>
                <a:gd name="T8" fmla="*/ 80 w 160"/>
                <a:gd name="T9" fmla="*/ 160 h 160"/>
                <a:gd name="T10" fmla="*/ 80 w 160"/>
                <a:gd name="T11" fmla="*/ 8 h 160"/>
                <a:gd name="T12" fmla="*/ 8 w 160"/>
                <a:gd name="T13" fmla="*/ 80 h 160"/>
                <a:gd name="T14" fmla="*/ 80 w 160"/>
                <a:gd name="T15" fmla="*/ 152 h 160"/>
                <a:gd name="T16" fmla="*/ 152 w 160"/>
                <a:gd name="T17" fmla="*/ 80 h 160"/>
                <a:gd name="T18" fmla="*/ 80 w 160"/>
                <a:gd name="T19" fmla="*/ 8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0" h="160">
                  <a:moveTo>
                    <a:pt x="80" y="160"/>
                  </a:moveTo>
                  <a:cubicBezTo>
                    <a:pt x="36" y="160"/>
                    <a:pt x="0" y="124"/>
                    <a:pt x="0" y="80"/>
                  </a:cubicBezTo>
                  <a:cubicBezTo>
                    <a:pt x="0" y="36"/>
                    <a:pt x="36" y="0"/>
                    <a:pt x="80" y="0"/>
                  </a:cubicBezTo>
                  <a:cubicBezTo>
                    <a:pt x="124" y="0"/>
                    <a:pt x="160" y="36"/>
                    <a:pt x="160" y="80"/>
                  </a:cubicBezTo>
                  <a:cubicBezTo>
                    <a:pt x="160" y="124"/>
                    <a:pt x="124" y="160"/>
                    <a:pt x="80" y="160"/>
                  </a:cubicBezTo>
                  <a:close/>
                  <a:moveTo>
                    <a:pt x="80" y="8"/>
                  </a:moveTo>
                  <a:cubicBezTo>
                    <a:pt x="40" y="8"/>
                    <a:pt x="8" y="41"/>
                    <a:pt x="8" y="80"/>
                  </a:cubicBezTo>
                  <a:cubicBezTo>
                    <a:pt x="8" y="120"/>
                    <a:pt x="40" y="152"/>
                    <a:pt x="80" y="152"/>
                  </a:cubicBezTo>
                  <a:cubicBezTo>
                    <a:pt x="120" y="152"/>
                    <a:pt x="152" y="120"/>
                    <a:pt x="152" y="80"/>
                  </a:cubicBezTo>
                  <a:cubicBezTo>
                    <a:pt x="152" y="41"/>
                    <a:pt x="120" y="8"/>
                    <a:pt x="8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5721" tIns="27861" rIns="55721" bIns="27861" numCol="1" anchor="t" anchorCtr="0" compatLnSpc="1">
              <a:prstTxWarp prst="textNoShape">
                <a:avLst/>
              </a:prstTxWarp>
            </a:bodyPr>
            <a:lstStyle/>
            <a:p>
              <a:endParaRPr lang="ru-RU" sz="1097" dirty="0"/>
            </a:p>
          </p:txBody>
        </p:sp>
        <p:sp>
          <p:nvSpPr>
            <p:cNvPr id="169" name="Freeform 149">
              <a:extLst>
                <a:ext uri="{FF2B5EF4-FFF2-40B4-BE49-F238E27FC236}">
                  <a16:creationId xmlns:a16="http://schemas.microsoft.com/office/drawing/2014/main" id="{B535F08D-AC4F-48F0-9AAC-2A72EF6B80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04913" y="3724276"/>
              <a:ext cx="217488" cy="217488"/>
            </a:xfrm>
            <a:custGeom>
              <a:avLst/>
              <a:gdLst>
                <a:gd name="T0" fmla="*/ 56 w 112"/>
                <a:gd name="T1" fmla="*/ 112 h 112"/>
                <a:gd name="T2" fmla="*/ 0 w 112"/>
                <a:gd name="T3" fmla="*/ 56 h 112"/>
                <a:gd name="T4" fmla="*/ 56 w 112"/>
                <a:gd name="T5" fmla="*/ 0 h 112"/>
                <a:gd name="T6" fmla="*/ 112 w 112"/>
                <a:gd name="T7" fmla="*/ 56 h 112"/>
                <a:gd name="T8" fmla="*/ 56 w 112"/>
                <a:gd name="T9" fmla="*/ 112 h 112"/>
                <a:gd name="T10" fmla="*/ 56 w 112"/>
                <a:gd name="T11" fmla="*/ 8 h 112"/>
                <a:gd name="T12" fmla="*/ 8 w 112"/>
                <a:gd name="T13" fmla="*/ 56 h 112"/>
                <a:gd name="T14" fmla="*/ 56 w 112"/>
                <a:gd name="T15" fmla="*/ 104 h 112"/>
                <a:gd name="T16" fmla="*/ 104 w 112"/>
                <a:gd name="T17" fmla="*/ 56 h 112"/>
                <a:gd name="T18" fmla="*/ 56 w 112"/>
                <a:gd name="T19" fmla="*/ 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2" h="112">
                  <a:moveTo>
                    <a:pt x="56" y="112"/>
                  </a:moveTo>
                  <a:cubicBezTo>
                    <a:pt x="25" y="112"/>
                    <a:pt x="0" y="87"/>
                    <a:pt x="0" y="56"/>
                  </a:cubicBezTo>
                  <a:cubicBezTo>
                    <a:pt x="0" y="25"/>
                    <a:pt x="25" y="0"/>
                    <a:pt x="56" y="0"/>
                  </a:cubicBezTo>
                  <a:cubicBezTo>
                    <a:pt x="87" y="0"/>
                    <a:pt x="112" y="25"/>
                    <a:pt x="112" y="56"/>
                  </a:cubicBezTo>
                  <a:cubicBezTo>
                    <a:pt x="112" y="87"/>
                    <a:pt x="87" y="112"/>
                    <a:pt x="56" y="112"/>
                  </a:cubicBezTo>
                  <a:close/>
                  <a:moveTo>
                    <a:pt x="56" y="8"/>
                  </a:moveTo>
                  <a:cubicBezTo>
                    <a:pt x="30" y="8"/>
                    <a:pt x="8" y="30"/>
                    <a:pt x="8" y="56"/>
                  </a:cubicBezTo>
                  <a:cubicBezTo>
                    <a:pt x="8" y="83"/>
                    <a:pt x="30" y="104"/>
                    <a:pt x="56" y="104"/>
                  </a:cubicBezTo>
                  <a:cubicBezTo>
                    <a:pt x="82" y="104"/>
                    <a:pt x="104" y="83"/>
                    <a:pt x="104" y="56"/>
                  </a:cubicBezTo>
                  <a:cubicBezTo>
                    <a:pt x="104" y="30"/>
                    <a:pt x="82" y="8"/>
                    <a:pt x="5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5721" tIns="27861" rIns="55721" bIns="27861" numCol="1" anchor="t" anchorCtr="0" compatLnSpc="1">
              <a:prstTxWarp prst="textNoShape">
                <a:avLst/>
              </a:prstTxWarp>
            </a:bodyPr>
            <a:lstStyle/>
            <a:p>
              <a:endParaRPr lang="ru-RU" sz="1097" dirty="0"/>
            </a:p>
          </p:txBody>
        </p:sp>
        <p:sp>
          <p:nvSpPr>
            <p:cNvPr id="170" name="Freeform 150">
              <a:extLst>
                <a:ext uri="{FF2B5EF4-FFF2-40B4-BE49-F238E27FC236}">
                  <a16:creationId xmlns:a16="http://schemas.microsoft.com/office/drawing/2014/main" id="{9AB70E27-5822-4113-82CE-C8BFAEF1DC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50951" y="3771901"/>
              <a:ext cx="123825" cy="123825"/>
            </a:xfrm>
            <a:custGeom>
              <a:avLst/>
              <a:gdLst>
                <a:gd name="T0" fmla="*/ 32 w 64"/>
                <a:gd name="T1" fmla="*/ 64 h 64"/>
                <a:gd name="T2" fmla="*/ 0 w 64"/>
                <a:gd name="T3" fmla="*/ 32 h 64"/>
                <a:gd name="T4" fmla="*/ 32 w 64"/>
                <a:gd name="T5" fmla="*/ 0 h 64"/>
                <a:gd name="T6" fmla="*/ 64 w 64"/>
                <a:gd name="T7" fmla="*/ 32 h 64"/>
                <a:gd name="T8" fmla="*/ 32 w 64"/>
                <a:gd name="T9" fmla="*/ 64 h 64"/>
                <a:gd name="T10" fmla="*/ 32 w 64"/>
                <a:gd name="T11" fmla="*/ 8 h 64"/>
                <a:gd name="T12" fmla="*/ 8 w 64"/>
                <a:gd name="T13" fmla="*/ 32 h 64"/>
                <a:gd name="T14" fmla="*/ 32 w 64"/>
                <a:gd name="T15" fmla="*/ 56 h 64"/>
                <a:gd name="T16" fmla="*/ 56 w 64"/>
                <a:gd name="T17" fmla="*/ 32 h 64"/>
                <a:gd name="T18" fmla="*/ 32 w 64"/>
                <a:gd name="T19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64"/>
                  </a:moveTo>
                  <a:cubicBezTo>
                    <a:pt x="14" y="64"/>
                    <a:pt x="0" y="50"/>
                    <a:pt x="0" y="32"/>
                  </a:cubicBezTo>
                  <a:cubicBezTo>
                    <a:pt x="0" y="15"/>
                    <a:pt x="14" y="0"/>
                    <a:pt x="32" y="0"/>
                  </a:cubicBezTo>
                  <a:cubicBezTo>
                    <a:pt x="50" y="0"/>
                    <a:pt x="64" y="15"/>
                    <a:pt x="64" y="32"/>
                  </a:cubicBezTo>
                  <a:cubicBezTo>
                    <a:pt x="64" y="50"/>
                    <a:pt x="50" y="64"/>
                    <a:pt x="32" y="64"/>
                  </a:cubicBezTo>
                  <a:close/>
                  <a:moveTo>
                    <a:pt x="32" y="8"/>
                  </a:moveTo>
                  <a:cubicBezTo>
                    <a:pt x="19" y="8"/>
                    <a:pt x="8" y="19"/>
                    <a:pt x="8" y="32"/>
                  </a:cubicBezTo>
                  <a:cubicBezTo>
                    <a:pt x="8" y="46"/>
                    <a:pt x="19" y="56"/>
                    <a:pt x="32" y="56"/>
                  </a:cubicBezTo>
                  <a:cubicBezTo>
                    <a:pt x="45" y="56"/>
                    <a:pt x="56" y="46"/>
                    <a:pt x="56" y="32"/>
                  </a:cubicBezTo>
                  <a:cubicBezTo>
                    <a:pt x="56" y="19"/>
                    <a:pt x="45" y="8"/>
                    <a:pt x="3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5721" tIns="27861" rIns="55721" bIns="27861" numCol="1" anchor="t" anchorCtr="0" compatLnSpc="1">
              <a:prstTxWarp prst="textNoShape">
                <a:avLst/>
              </a:prstTxWarp>
            </a:bodyPr>
            <a:lstStyle/>
            <a:p>
              <a:endParaRPr lang="ru-RU" sz="1097" dirty="0"/>
            </a:p>
          </p:txBody>
        </p:sp>
        <p:sp>
          <p:nvSpPr>
            <p:cNvPr id="171" name="Oval 151">
              <a:extLst>
                <a:ext uri="{FF2B5EF4-FFF2-40B4-BE49-F238E27FC236}">
                  <a16:creationId xmlns:a16="http://schemas.microsoft.com/office/drawing/2014/main" id="{CFED80E4-D857-4D3F-8524-15E3DCD392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988" y="3817938"/>
              <a:ext cx="31750" cy="317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5721" tIns="27861" rIns="55721" bIns="27861" numCol="1" anchor="t" anchorCtr="0" compatLnSpc="1">
              <a:prstTxWarp prst="textNoShape">
                <a:avLst/>
              </a:prstTxWarp>
            </a:bodyPr>
            <a:lstStyle/>
            <a:p>
              <a:endParaRPr lang="ru-RU" sz="1097" dirty="0"/>
            </a:p>
          </p:txBody>
        </p:sp>
        <p:sp>
          <p:nvSpPr>
            <p:cNvPr id="172" name="Freeform 152">
              <a:extLst>
                <a:ext uri="{FF2B5EF4-FFF2-40B4-BE49-F238E27FC236}">
                  <a16:creationId xmlns:a16="http://schemas.microsoft.com/office/drawing/2014/main" id="{E9B1D0A3-06A6-423B-BF07-0CB45CA45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5213" y="3978276"/>
              <a:ext cx="98425" cy="103188"/>
            </a:xfrm>
            <a:custGeom>
              <a:avLst/>
              <a:gdLst>
                <a:gd name="T0" fmla="*/ 20 w 51"/>
                <a:gd name="T1" fmla="*/ 53 h 53"/>
                <a:gd name="T2" fmla="*/ 4 w 51"/>
                <a:gd name="T3" fmla="*/ 53 h 53"/>
                <a:gd name="T4" fmla="*/ 1 w 51"/>
                <a:gd name="T5" fmla="*/ 51 h 53"/>
                <a:gd name="T6" fmla="*/ 0 w 51"/>
                <a:gd name="T7" fmla="*/ 48 h 53"/>
                <a:gd name="T8" fmla="*/ 24 w 51"/>
                <a:gd name="T9" fmla="*/ 0 h 53"/>
                <a:gd name="T10" fmla="*/ 32 w 51"/>
                <a:gd name="T11" fmla="*/ 3 h 53"/>
                <a:gd name="T12" fmla="*/ 10 w 51"/>
                <a:gd name="T13" fmla="*/ 45 h 53"/>
                <a:gd name="T14" fmla="*/ 18 w 51"/>
                <a:gd name="T15" fmla="*/ 45 h 53"/>
                <a:gd name="T16" fmla="*/ 45 w 51"/>
                <a:gd name="T17" fmla="*/ 19 h 53"/>
                <a:gd name="T18" fmla="*/ 51 w 51"/>
                <a:gd name="T19" fmla="*/ 24 h 53"/>
                <a:gd name="T20" fmla="*/ 23 w 51"/>
                <a:gd name="T21" fmla="*/ 52 h 53"/>
                <a:gd name="T22" fmla="*/ 20 w 51"/>
                <a:gd name="T2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53">
                  <a:moveTo>
                    <a:pt x="20" y="53"/>
                  </a:moveTo>
                  <a:cubicBezTo>
                    <a:pt x="4" y="53"/>
                    <a:pt x="4" y="53"/>
                    <a:pt x="4" y="53"/>
                  </a:cubicBezTo>
                  <a:cubicBezTo>
                    <a:pt x="3" y="53"/>
                    <a:pt x="1" y="53"/>
                    <a:pt x="1" y="51"/>
                  </a:cubicBezTo>
                  <a:cubicBezTo>
                    <a:pt x="0" y="50"/>
                    <a:pt x="0" y="49"/>
                    <a:pt x="0" y="48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22" y="53"/>
                    <a:pt x="21" y="53"/>
                    <a:pt x="20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5721" tIns="27861" rIns="55721" bIns="27861" numCol="1" anchor="t" anchorCtr="0" compatLnSpc="1">
              <a:prstTxWarp prst="textNoShape">
                <a:avLst/>
              </a:prstTxWarp>
            </a:bodyPr>
            <a:lstStyle/>
            <a:p>
              <a:endParaRPr lang="ru-RU" sz="1097" dirty="0"/>
            </a:p>
          </p:txBody>
        </p:sp>
        <p:sp>
          <p:nvSpPr>
            <p:cNvPr id="173" name="Freeform 153">
              <a:extLst>
                <a:ext uri="{FF2B5EF4-FFF2-40B4-BE49-F238E27FC236}">
                  <a16:creationId xmlns:a16="http://schemas.microsoft.com/office/drawing/2014/main" id="{35EF4456-5D05-4C72-BAD7-0D89872908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2088" y="3978276"/>
              <a:ext cx="98425" cy="103188"/>
            </a:xfrm>
            <a:custGeom>
              <a:avLst/>
              <a:gdLst>
                <a:gd name="T0" fmla="*/ 47 w 51"/>
                <a:gd name="T1" fmla="*/ 53 h 53"/>
                <a:gd name="T2" fmla="*/ 31 w 51"/>
                <a:gd name="T3" fmla="*/ 53 h 53"/>
                <a:gd name="T4" fmla="*/ 28 w 51"/>
                <a:gd name="T5" fmla="*/ 52 h 53"/>
                <a:gd name="T6" fmla="*/ 0 w 51"/>
                <a:gd name="T7" fmla="*/ 24 h 53"/>
                <a:gd name="T8" fmla="*/ 6 w 51"/>
                <a:gd name="T9" fmla="*/ 19 h 53"/>
                <a:gd name="T10" fmla="*/ 33 w 51"/>
                <a:gd name="T11" fmla="*/ 45 h 53"/>
                <a:gd name="T12" fmla="*/ 41 w 51"/>
                <a:gd name="T13" fmla="*/ 45 h 53"/>
                <a:gd name="T14" fmla="*/ 19 w 51"/>
                <a:gd name="T15" fmla="*/ 3 h 53"/>
                <a:gd name="T16" fmla="*/ 27 w 51"/>
                <a:gd name="T17" fmla="*/ 0 h 53"/>
                <a:gd name="T18" fmla="*/ 51 w 51"/>
                <a:gd name="T19" fmla="*/ 48 h 53"/>
                <a:gd name="T20" fmla="*/ 50 w 51"/>
                <a:gd name="T21" fmla="*/ 51 h 53"/>
                <a:gd name="T22" fmla="*/ 47 w 51"/>
                <a:gd name="T2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53">
                  <a:moveTo>
                    <a:pt x="47" y="53"/>
                  </a:moveTo>
                  <a:cubicBezTo>
                    <a:pt x="31" y="53"/>
                    <a:pt x="31" y="53"/>
                    <a:pt x="31" y="53"/>
                  </a:cubicBezTo>
                  <a:cubicBezTo>
                    <a:pt x="30" y="53"/>
                    <a:pt x="29" y="53"/>
                    <a:pt x="28" y="52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49"/>
                    <a:pt x="51" y="50"/>
                    <a:pt x="50" y="51"/>
                  </a:cubicBezTo>
                  <a:cubicBezTo>
                    <a:pt x="50" y="53"/>
                    <a:pt x="48" y="53"/>
                    <a:pt x="47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5721" tIns="27861" rIns="55721" bIns="27861" numCol="1" anchor="t" anchorCtr="0" compatLnSpc="1">
              <a:prstTxWarp prst="textNoShape">
                <a:avLst/>
              </a:prstTxWarp>
            </a:bodyPr>
            <a:lstStyle/>
            <a:p>
              <a:endParaRPr lang="ru-RU" sz="1097" dirty="0"/>
            </a:p>
          </p:txBody>
        </p:sp>
      </p:grp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F9008894-6ECF-9446-8FDB-4A456B5EB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1600" dirty="0">
                <a:solidFill>
                  <a:srgbClr val="6BA63F"/>
                </a:solidFill>
                <a:latin typeface="Calibri Light"/>
              </a:rPr>
              <a:t>ПЛАТФОРМА Я В АГРО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B32E6DFD-A9ED-9247-AB5D-5DC8193F9883}"/>
              </a:ext>
            </a:extLst>
          </p:cNvPr>
          <p:cNvSpPr txBox="1"/>
          <p:nvPr/>
        </p:nvSpPr>
        <p:spPr>
          <a:xfrm>
            <a:off x="523766" y="577246"/>
            <a:ext cx="681832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</a:pPr>
            <a:r>
              <a:rPr lang="ru-RU" sz="750" dirty="0">
                <a:solidFill>
                  <a:schemeClr val="bg1">
                    <a:lumMod val="50000"/>
                  </a:schemeClr>
                </a:solidFill>
                <a:latin typeface="Calibri Light"/>
                <a:cs typeface="Segoe UI"/>
              </a:rPr>
              <a:t>БАНК СОЗДАЛ ПЛАТФОРМУ, КОТОРАЯ ПРЕДОСТАВЛЯЕТ ВОЗМОЖНОСТЬ ПОЛЬЗОВАТЕЛЯМ ПОЛУЧИТЬ УСЛУГИ И СЕРВИСЫ В СФЕРЕ ОБРАЗОВАНИЯ, ПЕРЕКВАЛИФИКАЦИИ, ПОИСКУ РАБОТЫ В АПК ИЛИ ИНЫХ ОТРАСЛЯХ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151E8C92-3E88-10D3-9FCA-95309580E6F7}"/>
              </a:ext>
            </a:extLst>
          </p:cNvPr>
          <p:cNvSpPr txBox="1"/>
          <p:nvPr/>
        </p:nvSpPr>
        <p:spPr>
          <a:xfrm>
            <a:off x="255857" y="1141080"/>
            <a:ext cx="37161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lt1"/>
              </a:buClr>
              <a:buSzPct val="100000"/>
            </a:pPr>
            <a:r>
              <a:rPr lang="ru-RU" sz="900" dirty="0">
                <a:solidFill>
                  <a:srgbClr val="4EA51B"/>
                </a:solidFill>
                <a:latin typeface="+mj-lt"/>
                <a:sym typeface="Montserrat SemiBold"/>
              </a:rPr>
              <a:t>Актуальность и социальная значимость проекта:</a:t>
            </a:r>
            <a:br>
              <a:rPr lang="ru-RU" sz="900" dirty="0">
                <a:solidFill>
                  <a:srgbClr val="4EA51B"/>
                </a:solidFill>
                <a:latin typeface="+mj-lt"/>
                <a:sym typeface="Montserrat SemiBold"/>
              </a:rPr>
            </a:br>
            <a:endParaRPr lang="ru-RU" sz="900" dirty="0">
              <a:solidFill>
                <a:srgbClr val="4EA51B"/>
              </a:solidFill>
              <a:latin typeface="+mj-lt"/>
              <a:sym typeface="Montserrat SemiBold"/>
            </a:endParaRPr>
          </a:p>
        </p:txBody>
      </p:sp>
      <p:sp>
        <p:nvSpPr>
          <p:cNvPr id="148" name="Google Shape;124;p2">
            <a:extLst>
              <a:ext uri="{FF2B5EF4-FFF2-40B4-BE49-F238E27FC236}">
                <a16:creationId xmlns:a16="http://schemas.microsoft.com/office/drawing/2014/main" id="{49929410-7006-9DFD-3F28-FE87EE340E9B}"/>
              </a:ext>
            </a:extLst>
          </p:cNvPr>
          <p:cNvSpPr txBox="1"/>
          <p:nvPr/>
        </p:nvSpPr>
        <p:spPr>
          <a:xfrm>
            <a:off x="255858" y="1312864"/>
            <a:ext cx="4536801" cy="167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lvl="0">
              <a:buClr>
                <a:schemeClr val="dk1"/>
              </a:buClr>
              <a:buSzPts val="1400"/>
            </a:pPr>
            <a:r>
              <a:rPr lang="ru-RU" sz="850" dirty="0">
                <a:latin typeface="+mj-lt"/>
                <a:cs typeface="Calibri" panose="020F0502020204030204" pitchFamily="34" charset="0"/>
              </a:rPr>
              <a:t>Привлечения школьников для учебы в аграрных вузах, содействие в трудоустройстве студентов и выпускников аграрных вузов, повышение качества аграрного образования и привлекательность работы в агропромышленном комплексе, увеличение притока квалифицированных кадров, а также способствование популяризации отрасли и росту ее востребованности </a:t>
            </a:r>
            <a:r>
              <a:rPr lang="ru-RU" sz="850" dirty="0">
                <a:solidFill>
                  <a:schemeClr val="dk1"/>
                </a:solidFill>
                <a:latin typeface="Montserrat SemiBold"/>
                <a:cs typeface="Montserrat SemiBold"/>
                <a:sym typeface="Montserrat SemiBold"/>
              </a:rPr>
              <a:t/>
            </a:r>
            <a:br>
              <a:rPr lang="ru-RU" sz="850" dirty="0">
                <a:solidFill>
                  <a:schemeClr val="dk1"/>
                </a:solidFill>
                <a:latin typeface="Montserrat SemiBold"/>
                <a:cs typeface="Montserrat SemiBold"/>
                <a:sym typeface="Montserrat SemiBold"/>
              </a:rPr>
            </a:br>
            <a:endParaRPr sz="850" dirty="0">
              <a:solidFill>
                <a:schemeClr val="dk1"/>
              </a:solidFill>
              <a:latin typeface="Montserrat SemiBold"/>
              <a:cs typeface="Montserrat SemiBold"/>
              <a:sym typeface="Montserrat SemiBold"/>
            </a:endParaRPr>
          </a:p>
        </p:txBody>
      </p:sp>
      <p:sp>
        <p:nvSpPr>
          <p:cNvPr id="149" name="Google Shape;118;p2">
            <a:extLst>
              <a:ext uri="{FF2B5EF4-FFF2-40B4-BE49-F238E27FC236}">
                <a16:creationId xmlns:a16="http://schemas.microsoft.com/office/drawing/2014/main" id="{A7E3F642-B0B1-0417-9FD1-1D7C7D5ED46A}"/>
              </a:ext>
            </a:extLst>
          </p:cNvPr>
          <p:cNvSpPr txBox="1"/>
          <p:nvPr/>
        </p:nvSpPr>
        <p:spPr>
          <a:xfrm>
            <a:off x="289723" y="2234889"/>
            <a:ext cx="3468998" cy="448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rmAutofit/>
          </a:bodyPr>
          <a:lstStyle/>
          <a:p>
            <a:pPr>
              <a:buClr>
                <a:schemeClr val="lt1"/>
              </a:buClr>
              <a:buSzPct val="100000"/>
            </a:pPr>
            <a:r>
              <a:rPr lang="ru-RU" sz="900" dirty="0">
                <a:solidFill>
                  <a:srgbClr val="4EA51B"/>
                </a:solidFill>
                <a:latin typeface="+mj-lt"/>
                <a:sym typeface="Montserrat SemiBold"/>
              </a:rPr>
              <a:t>Целевая аудитория:</a:t>
            </a:r>
            <a:br>
              <a:rPr lang="ru-RU" sz="900" dirty="0">
                <a:solidFill>
                  <a:srgbClr val="4EA51B"/>
                </a:solidFill>
                <a:latin typeface="+mj-lt"/>
                <a:sym typeface="Montserrat SemiBold"/>
              </a:rPr>
            </a:br>
            <a:endParaRPr sz="900" dirty="0">
              <a:solidFill>
                <a:srgbClr val="4EA51B"/>
              </a:solidFill>
              <a:latin typeface="+mj-lt"/>
              <a:sym typeface="Montserrat SemiBold"/>
            </a:endParaRPr>
          </a:p>
        </p:txBody>
      </p:sp>
      <p:sp>
        <p:nvSpPr>
          <p:cNvPr id="150" name="Google Shape;123;p2">
            <a:extLst>
              <a:ext uri="{FF2B5EF4-FFF2-40B4-BE49-F238E27FC236}">
                <a16:creationId xmlns:a16="http://schemas.microsoft.com/office/drawing/2014/main" id="{C0ECBB47-90C4-B9E9-AE25-00C0EB1E5997}"/>
              </a:ext>
            </a:extLst>
          </p:cNvPr>
          <p:cNvSpPr txBox="1"/>
          <p:nvPr/>
        </p:nvSpPr>
        <p:spPr>
          <a:xfrm>
            <a:off x="289723" y="2395313"/>
            <a:ext cx="4523229" cy="1980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rmAutofit/>
          </a:bodyPr>
          <a:lstStyle/>
          <a:p>
            <a:pPr>
              <a:buClr>
                <a:schemeClr val="dk1"/>
              </a:buClr>
              <a:buSzPts val="1400"/>
            </a:pPr>
            <a:r>
              <a:rPr lang="ru-RU" sz="850" dirty="0">
                <a:latin typeface="+mj-lt"/>
                <a:cs typeface="Calibri" panose="020F0502020204030204" pitchFamily="34" charset="0"/>
              </a:rPr>
              <a:t>Школьники, абитуриенты, студенты, жители села/потенциальные жители села, работники АПК/других отраслей, соискатели, работодатели, крупные аграрные предприятия,</a:t>
            </a:r>
            <a:r>
              <a:rPr lang="ru-RU" sz="850" dirty="0">
                <a:latin typeface="+mj-lt"/>
                <a:cs typeface="Calibri" panose="020F0502020204030204" pitchFamily="34" charset="0"/>
                <a:sym typeface="Montserrat SemiBold"/>
              </a:rPr>
              <a:t> </a:t>
            </a:r>
            <a:r>
              <a:rPr lang="ru-RU" sz="850" dirty="0">
                <a:latin typeface="+mj-lt"/>
                <a:cs typeface="Calibri" panose="020F0502020204030204" pitchFamily="34" charset="0"/>
              </a:rPr>
              <a:t>иностранные специалисты и рабочие</a:t>
            </a:r>
          </a:p>
          <a:p>
            <a:pPr lvl="0">
              <a:buClr>
                <a:schemeClr val="dk1"/>
              </a:buClr>
              <a:buSzPts val="1400"/>
            </a:pPr>
            <a:endParaRPr sz="1125" dirty="0">
              <a:solidFill>
                <a:schemeClr val="accent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51" name="Google Shape;120;p2">
            <a:extLst>
              <a:ext uri="{FF2B5EF4-FFF2-40B4-BE49-F238E27FC236}">
                <a16:creationId xmlns:a16="http://schemas.microsoft.com/office/drawing/2014/main" id="{1150B677-EF06-8951-8822-4435C161B655}"/>
              </a:ext>
            </a:extLst>
          </p:cNvPr>
          <p:cNvSpPr txBox="1"/>
          <p:nvPr/>
        </p:nvSpPr>
        <p:spPr>
          <a:xfrm>
            <a:off x="270106" y="3038783"/>
            <a:ext cx="1752611" cy="232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rmAutofit/>
          </a:bodyPr>
          <a:lstStyle/>
          <a:p>
            <a:pPr rtl="0">
              <a:buClr>
                <a:schemeClr val="lt1"/>
              </a:buClr>
              <a:buSzPts val="1800"/>
            </a:pPr>
            <a:r>
              <a:rPr lang="ru-RU" sz="900" dirty="0">
                <a:solidFill>
                  <a:srgbClr val="4EA51B"/>
                </a:solidFill>
                <a:latin typeface="+mj-lt"/>
                <a:sym typeface="Montserrat SemiBold"/>
              </a:rPr>
              <a:t>Цель:</a:t>
            </a:r>
            <a:endParaRPr sz="900" dirty="0">
              <a:solidFill>
                <a:srgbClr val="4EA51B"/>
              </a:solidFill>
              <a:latin typeface="+mj-lt"/>
              <a:sym typeface="Montserrat SemiBold"/>
            </a:endParaRPr>
          </a:p>
        </p:txBody>
      </p:sp>
      <p:sp>
        <p:nvSpPr>
          <p:cNvPr id="152" name="Google Shape;123;p2">
            <a:extLst>
              <a:ext uri="{FF2B5EF4-FFF2-40B4-BE49-F238E27FC236}">
                <a16:creationId xmlns:a16="http://schemas.microsoft.com/office/drawing/2014/main" id="{B1205812-A259-65AE-1492-3FD461B2F9DF}"/>
              </a:ext>
            </a:extLst>
          </p:cNvPr>
          <p:cNvSpPr txBox="1"/>
          <p:nvPr/>
        </p:nvSpPr>
        <p:spPr>
          <a:xfrm>
            <a:off x="270106" y="3210458"/>
            <a:ext cx="4804540" cy="1980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rmAutofit/>
          </a:bodyPr>
          <a:lstStyle/>
          <a:p>
            <a:pPr>
              <a:buClr>
                <a:schemeClr val="dk1"/>
              </a:buClr>
              <a:buSzPts val="1400"/>
            </a:pPr>
            <a:r>
              <a:rPr lang="ru-RU" sz="850" dirty="0">
                <a:latin typeface="+mj-lt"/>
                <a:cs typeface="Calibri" panose="020F0502020204030204" pitchFamily="34" charset="0"/>
              </a:rPr>
              <a:t>Создать платформу, которая предоставляет возможность пользователям получить услуги и сервисы в сфере образования, переквалификации, поиску работы в АПК или иных отраслях</a:t>
            </a:r>
          </a:p>
          <a:p>
            <a:pPr>
              <a:buClr>
                <a:schemeClr val="dk1"/>
              </a:buClr>
              <a:buSzPts val="1400"/>
            </a:pPr>
            <a:endParaRPr lang="ru-RU" sz="825" dirty="0">
              <a:latin typeface="+mj-lt"/>
              <a:cs typeface="Calibri" panose="020F0502020204030204" pitchFamily="34" charset="0"/>
            </a:endParaRPr>
          </a:p>
          <a:p>
            <a:pPr lvl="0">
              <a:buClr>
                <a:schemeClr val="dk1"/>
              </a:buClr>
              <a:buSzPts val="1400"/>
            </a:pPr>
            <a:endParaRPr sz="1125" dirty="0">
              <a:solidFill>
                <a:schemeClr val="accent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53" name="Рисунок 152">
            <a:extLst>
              <a:ext uri="{FF2B5EF4-FFF2-40B4-BE49-F238E27FC236}">
                <a16:creationId xmlns:a16="http://schemas.microsoft.com/office/drawing/2014/main" id="{25EF6747-2CC5-4CF4-2364-25D6C41ED3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19" r="14451"/>
          <a:stretch/>
        </p:blipFill>
        <p:spPr>
          <a:xfrm>
            <a:off x="5647343" y="594504"/>
            <a:ext cx="2972891" cy="4108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302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13" y="1275606"/>
            <a:ext cx="7861336" cy="33025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1" r="1791"/>
          <a:stretch/>
        </p:blipFill>
        <p:spPr>
          <a:xfrm>
            <a:off x="611560" y="516810"/>
            <a:ext cx="7920880" cy="830804"/>
          </a:xfrm>
          <a:prstGeom prst="rect">
            <a:avLst/>
          </a:prstGeom>
        </p:spPr>
      </p:pic>
      <p:sp>
        <p:nvSpPr>
          <p:cNvPr id="8" name="Текст 3"/>
          <p:cNvSpPr txBox="1"/>
          <p:nvPr/>
        </p:nvSpPr>
        <p:spPr bwMode="auto">
          <a:xfrm>
            <a:off x="251520" y="4662621"/>
            <a:ext cx="7805436" cy="23038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742931">
              <a:lnSpc>
                <a:spcPct val="90000"/>
              </a:lnSpc>
              <a:spcBef>
                <a:spcPts val="813"/>
              </a:spcBef>
              <a:buFont typeface="Arial"/>
              <a:buNone/>
              <a:defRPr sz="195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557199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95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28664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65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00130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55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671596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55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043061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5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527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5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5993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5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459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5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600" dirty="0">
                <a:solidFill>
                  <a:srgbClr val="6BA63F"/>
                </a:solidFill>
              </a:rPr>
              <a:t>ПЛАТФОРМА «СВОЁ СЕЛО» ОТ РОССЕЛЬХОЗБАНКА</a:t>
            </a:r>
            <a:endParaRPr sz="1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12"/>
          <a:stretch/>
        </p:blipFill>
        <p:spPr>
          <a:xfrm>
            <a:off x="683568" y="581952"/>
            <a:ext cx="7750311" cy="76566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13" y="1297728"/>
            <a:ext cx="7861336" cy="33025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6256" y="3795886"/>
            <a:ext cx="1051548" cy="1048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711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A57AFF87-8EF1-754C-833C-C23ACFDDB5B3}"/>
              </a:ext>
            </a:extLst>
          </p:cNvPr>
          <p:cNvSpPr txBox="1"/>
          <p:nvPr/>
        </p:nvSpPr>
        <p:spPr>
          <a:xfrm>
            <a:off x="510348" y="1995686"/>
            <a:ext cx="4882350" cy="2413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defTabSz="557101">
              <a:spcAft>
                <a:spcPts val="366"/>
              </a:spcAft>
              <a:buClr>
                <a:srgbClr val="4EA51B"/>
              </a:buClr>
              <a:buFont typeface="Wingdings" pitchFamily="2" charset="2"/>
              <a:buChar char="§"/>
            </a:pPr>
            <a:r>
              <a:rPr lang="ru-RU" sz="850" dirty="0">
                <a:latin typeface="+mj-lt"/>
                <a:ea typeface="Montserrat Semi" charset="0"/>
                <a:cs typeface="Segoe UI" panose="020B0502040204020203" pitchFamily="34" charset="0"/>
              </a:rPr>
              <a:t>Предоставить клиентам возможность подбора недвижимости на сельской территории с широкими опциями ипотечной программы</a:t>
            </a:r>
          </a:p>
          <a:p>
            <a:pPr marL="171450" indent="-171450" defTabSz="557101">
              <a:spcAft>
                <a:spcPts val="366"/>
              </a:spcAft>
              <a:buClr>
                <a:srgbClr val="4EA51B"/>
              </a:buClr>
              <a:buFont typeface="Wingdings" pitchFamily="2" charset="2"/>
              <a:buChar char="§"/>
            </a:pPr>
            <a:r>
              <a:rPr lang="ru-RU" sz="850" dirty="0">
                <a:latin typeface="+mj-lt"/>
                <a:ea typeface="Montserrat Semi" charset="0"/>
                <a:cs typeface="Segoe UI" panose="020B0502040204020203" pitchFamily="34" charset="0"/>
              </a:rPr>
              <a:t>Предоставить доступ к перечню застройщиков и подрядчиков, а также каталогу их типовых проектов</a:t>
            </a:r>
          </a:p>
          <a:p>
            <a:pPr marL="171450" indent="-171450" defTabSz="557101">
              <a:spcAft>
                <a:spcPts val="366"/>
              </a:spcAft>
              <a:buClr>
                <a:srgbClr val="4EA51B"/>
              </a:buClr>
              <a:buFont typeface="Wingdings" pitchFamily="2" charset="2"/>
              <a:buChar char="§"/>
            </a:pPr>
            <a:r>
              <a:rPr lang="ru-RU" sz="850" dirty="0">
                <a:latin typeface="+mj-lt"/>
                <a:ea typeface="Montserrat Semi" charset="0"/>
                <a:cs typeface="Segoe UI" panose="020B0502040204020203" pitchFamily="34" charset="0"/>
              </a:rPr>
              <a:t>Предоставить каталог сервисов по обустройству и облагораживанию территории с предложениями </a:t>
            </a:r>
            <a:br>
              <a:rPr lang="ru-RU" sz="850" dirty="0">
                <a:latin typeface="+mj-lt"/>
                <a:ea typeface="Montserrat Semi" charset="0"/>
                <a:cs typeface="Segoe UI" panose="020B0502040204020203" pitchFamily="34" charset="0"/>
              </a:rPr>
            </a:br>
            <a:r>
              <a:rPr lang="ru-RU" sz="850" dirty="0">
                <a:latin typeface="+mj-lt"/>
                <a:ea typeface="Montserrat Semi" charset="0"/>
                <a:cs typeface="Segoe UI" panose="020B0502040204020203" pitchFamily="34" charset="0"/>
              </a:rPr>
              <a:t>от партнеров Банка </a:t>
            </a:r>
          </a:p>
          <a:p>
            <a:pPr marL="171450" indent="-171450" defTabSz="557101">
              <a:spcAft>
                <a:spcPts val="366"/>
              </a:spcAft>
              <a:buClr>
                <a:srgbClr val="4EA51B"/>
              </a:buClr>
              <a:buFont typeface="Wingdings" pitchFamily="2" charset="2"/>
              <a:buChar char="§"/>
            </a:pPr>
            <a:r>
              <a:rPr lang="ru-RU" sz="850" dirty="0">
                <a:latin typeface="+mj-lt"/>
                <a:ea typeface="Montserrat Semi" charset="0"/>
                <a:cs typeface="Segoe UI" panose="020B0502040204020203" pitchFamily="34" charset="0"/>
              </a:rPr>
              <a:t>Предоставить финансовые сервисы по подбору кредитной программы для приобретения/ремонта недвижимости с возможностью подачи цифровой заявки, кредитным калькулятором, оценкой недвижимости и сопутствующим комплексом услуг</a:t>
            </a:r>
          </a:p>
          <a:p>
            <a:pPr marL="171450" indent="-171450" defTabSz="557101">
              <a:spcAft>
                <a:spcPts val="366"/>
              </a:spcAft>
              <a:buClr>
                <a:srgbClr val="4EA51B"/>
              </a:buClr>
              <a:buFont typeface="Wingdings" pitchFamily="2" charset="2"/>
              <a:buChar char="§"/>
            </a:pPr>
            <a:r>
              <a:rPr lang="ru-RU" sz="850" dirty="0">
                <a:latin typeface="+mj-lt"/>
                <a:ea typeface="Montserrat Semi" charset="0"/>
                <a:cs typeface="Segoe UI" panose="020B0502040204020203" pitchFamily="34" charset="0"/>
              </a:rPr>
              <a:t>Предоставить каталог сервисов от аккредитованных подрядчиков и партнеров Банка  </a:t>
            </a:r>
            <a:br>
              <a:rPr lang="ru-RU" sz="850" dirty="0">
                <a:latin typeface="+mj-lt"/>
                <a:ea typeface="Montserrat Semi" charset="0"/>
                <a:cs typeface="Segoe UI" panose="020B0502040204020203" pitchFamily="34" charset="0"/>
              </a:rPr>
            </a:br>
            <a:r>
              <a:rPr lang="ru-RU" sz="850" dirty="0">
                <a:latin typeface="+mj-lt"/>
                <a:ea typeface="Montserrat Semi" charset="0"/>
                <a:cs typeface="Segoe UI" panose="020B0502040204020203" pitchFamily="34" charset="0"/>
              </a:rPr>
              <a:t>по строительству, ремонту, дизайну и обустройству загородного дома </a:t>
            </a:r>
          </a:p>
          <a:p>
            <a:pPr marL="171450" indent="-171450" defTabSz="557101">
              <a:spcAft>
                <a:spcPts val="366"/>
              </a:spcAft>
              <a:buClr>
                <a:srgbClr val="4EA51B"/>
              </a:buClr>
              <a:buFont typeface="Wingdings" pitchFamily="2" charset="2"/>
              <a:buChar char="§"/>
            </a:pPr>
            <a:r>
              <a:rPr lang="ru-RU" sz="850" dirty="0">
                <a:latin typeface="+mj-lt"/>
                <a:cs typeface="Segoe UI" panose="020B0502040204020203" pitchFamily="34" charset="0"/>
              </a:rPr>
              <a:t>Предоставить партнерам возможность размещения предложений о товарах/услугах и проектов домов на платформе от партнеров с целью получения заказов </a:t>
            </a:r>
            <a:endParaRPr lang="en-US" sz="850" dirty="0">
              <a:latin typeface="+mj-lt"/>
              <a:cs typeface="Segoe UI" panose="020B0502040204020203" pitchFamily="34" charset="0"/>
            </a:endParaRPr>
          </a:p>
          <a:p>
            <a:pPr marL="171450" indent="-171450" defTabSz="557101">
              <a:spcAft>
                <a:spcPts val="366"/>
              </a:spcAft>
              <a:buClr>
                <a:srgbClr val="4EA51B"/>
              </a:buClr>
              <a:buFont typeface="Wingdings" pitchFamily="2" charset="2"/>
              <a:buChar char="§"/>
            </a:pPr>
            <a:endParaRPr lang="ru-RU" sz="850" dirty="0">
              <a:latin typeface="+mj-lt"/>
              <a:ea typeface="Montserrat Semi" charset="0"/>
              <a:cs typeface="Segoe UI" panose="020B0502040204020203" pitchFamily="34" charset="0"/>
            </a:endParaRPr>
          </a:p>
          <a:p>
            <a:pPr marL="171450" indent="-171450" defTabSz="557101">
              <a:spcAft>
                <a:spcPts val="366"/>
              </a:spcAft>
              <a:buClr>
                <a:srgbClr val="4EA51B"/>
              </a:buClr>
              <a:buFont typeface="Wingdings" pitchFamily="2" charset="2"/>
              <a:buChar char="§"/>
            </a:pPr>
            <a:endParaRPr lang="ru-RU" sz="850" dirty="0">
              <a:latin typeface="+mj-lt"/>
              <a:ea typeface="Montserrat Semi" charset="0"/>
              <a:cs typeface="Segoe UI" panose="020B0502040204020203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08F894B-EA7E-6745-B02E-10D992D7AFB4}"/>
              </a:ext>
            </a:extLst>
          </p:cNvPr>
          <p:cNvSpPr/>
          <p:nvPr/>
        </p:nvSpPr>
        <p:spPr>
          <a:xfrm>
            <a:off x="323528" y="627534"/>
            <a:ext cx="5822399" cy="53271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>
              <a:spcAft>
                <a:spcPts val="366"/>
              </a:spcAft>
            </a:pPr>
            <a:r>
              <a:rPr lang="ru-RU" sz="975" dirty="0">
                <a:latin typeface="+mj-lt"/>
              </a:rPr>
              <a:t>Это первая цифровая платформа поддержки развития сельских территорий, разработанная Россельхозбанком</a:t>
            </a:r>
          </a:p>
          <a:p>
            <a:pPr>
              <a:spcAft>
                <a:spcPts val="366"/>
              </a:spcAft>
            </a:pPr>
            <a:r>
              <a:rPr lang="ru-RU" sz="610" dirty="0">
                <a:latin typeface="+mj-lt"/>
              </a:rPr>
              <a:t>Здесь собраны все сервисы для решения задач клиентов, связанных с приобретением, владением и обустройством жилья в сельской местности.</a:t>
            </a:r>
          </a:p>
          <a:p>
            <a:endParaRPr lang="ru-RU" sz="610" dirty="0">
              <a:latin typeface="+mj-lt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7266203" y="893889"/>
            <a:ext cx="1377668" cy="3070144"/>
            <a:chOff x="814634" y="1038764"/>
            <a:chExt cx="2260788" cy="5038185"/>
          </a:xfrm>
        </p:grpSpPr>
        <p:pic>
          <p:nvPicPr>
            <p:cNvPr id="3074" name="Picture 2" descr="C:\МОЕ\РоссельхозБанк\преза Наталья Кушнарева\всякое2-01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634" y="1038764"/>
              <a:ext cx="2260788" cy="50381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9010" y="1317103"/>
              <a:ext cx="2096883" cy="4505465"/>
            </a:xfrm>
            <a:prstGeom prst="rect">
              <a:avLst/>
            </a:prstGeom>
          </p:spPr>
        </p:pic>
      </p:grpSp>
      <p:sp>
        <p:nvSpPr>
          <p:cNvPr id="27" name="Заголовок 4">
            <a:extLst>
              <a:ext uri="{FF2B5EF4-FFF2-40B4-BE49-F238E27FC236}">
                <a16:creationId xmlns:a16="http://schemas.microsoft.com/office/drawing/2014/main" id="{1D41AD04-29B0-5347-B7DD-91D1BF208867}"/>
              </a:ext>
            </a:extLst>
          </p:cNvPr>
          <p:cNvSpPr txBox="1">
            <a:spLocks/>
          </p:cNvSpPr>
          <p:nvPr/>
        </p:nvSpPr>
        <p:spPr>
          <a:xfrm>
            <a:off x="179512" y="166823"/>
            <a:ext cx="5434463" cy="271026"/>
          </a:xfrm>
          <a:prstGeom prst="rect">
            <a:avLst/>
          </a:prstGeom>
        </p:spPr>
        <p:txBody>
          <a:bodyPr/>
          <a:lstStyle>
            <a:lvl1pPr algn="l" defTabSz="74293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950" b="0" i="0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ru-RU" sz="1600" dirty="0">
                <a:solidFill>
                  <a:srgbClr val="6BA63F"/>
                </a:solidFill>
                <a:latin typeface="Calibri Light"/>
              </a:rPr>
              <a:t>СВОЁ СЕЛО</a:t>
            </a:r>
          </a:p>
        </p:txBody>
      </p:sp>
      <p:sp>
        <p:nvSpPr>
          <p:cNvPr id="44" name="Прямоугольник с двумя скругленными соседними углами 43">
            <a:extLst>
              <a:ext uri="{FF2B5EF4-FFF2-40B4-BE49-F238E27FC236}">
                <a16:creationId xmlns:a16="http://schemas.microsoft.com/office/drawing/2014/main" id="{D8BB4CE7-8088-124F-BB24-16EC6B77DCFE}"/>
              </a:ext>
            </a:extLst>
          </p:cNvPr>
          <p:cNvSpPr/>
          <p:nvPr/>
        </p:nvSpPr>
        <p:spPr>
          <a:xfrm rot="5400000">
            <a:off x="3152579" y="-1416626"/>
            <a:ext cx="507422" cy="5780463"/>
          </a:xfrm>
          <a:prstGeom prst="round2SameRect">
            <a:avLst>
              <a:gd name="adj1" fmla="val 8535"/>
              <a:gd name="adj2" fmla="val 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63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4FBF13C-9399-9140-9BC5-325B9112A9E7}"/>
              </a:ext>
            </a:extLst>
          </p:cNvPr>
          <p:cNvSpPr/>
          <p:nvPr/>
        </p:nvSpPr>
        <p:spPr>
          <a:xfrm>
            <a:off x="427075" y="1143025"/>
            <a:ext cx="1097612" cy="238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TR" sz="1163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DB8B6DF-E1C8-C245-9123-B77D2E245F2D}"/>
              </a:ext>
            </a:extLst>
          </p:cNvPr>
          <p:cNvSpPr/>
          <p:nvPr/>
        </p:nvSpPr>
        <p:spPr>
          <a:xfrm>
            <a:off x="626944" y="1102578"/>
            <a:ext cx="1193029" cy="230832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r>
              <a:rPr lang="ru-RU" sz="900" dirty="0">
                <a:solidFill>
                  <a:schemeClr val="accent2"/>
                </a:solidFill>
                <a:latin typeface="+mj-lt"/>
                <a:ea typeface="+mj-ea"/>
                <a:cs typeface="Segoe UI" panose="020B0502040204020203" pitchFamily="34" charset="0"/>
              </a:rPr>
              <a:t>НАША ЗАДАЧА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86F0890-8090-D442-BF34-8C584FE69435}"/>
              </a:ext>
            </a:extLst>
          </p:cNvPr>
          <p:cNvSpPr/>
          <p:nvPr/>
        </p:nvSpPr>
        <p:spPr>
          <a:xfrm>
            <a:off x="623498" y="1251506"/>
            <a:ext cx="5604686" cy="600164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>
              <a:spcAft>
                <a:spcPts val="731"/>
              </a:spcAft>
            </a:pPr>
            <a:r>
              <a:rPr lang="ru-RU" sz="825" dirty="0">
                <a:solidFill>
                  <a:schemeClr val="tx1">
                    <a:lumMod val="60000"/>
                    <a:lumOff val="40000"/>
                  </a:schemeClr>
                </a:solidFill>
                <a:latin typeface="+mj-lt"/>
                <a:cs typeface="Segoe UI" panose="020B0502040204020203" pitchFamily="34" charset="0"/>
              </a:rPr>
              <a:t>Предоставить клиентам полную информацию о возможности приобретения недвижимости в сельской местности с широкими опциями ипотечных программ от Банка, а также обеспечить сопутствующие сервисы по ремонту, дизайну, облагораживанию территории и обустройству инфраструктуры в рамках единой цифровой платформы.</a:t>
            </a:r>
            <a:br>
              <a:rPr lang="ru-RU" sz="825" dirty="0">
                <a:solidFill>
                  <a:schemeClr val="tx1">
                    <a:lumMod val="60000"/>
                    <a:lumOff val="40000"/>
                  </a:schemeClr>
                </a:solidFill>
                <a:latin typeface="+mj-lt"/>
                <a:cs typeface="Segoe UI" panose="020B0502040204020203" pitchFamily="34" charset="0"/>
              </a:rPr>
            </a:br>
            <a:endParaRPr lang="ru-RU" sz="825" dirty="0">
              <a:solidFill>
                <a:schemeClr val="tx1">
                  <a:lumMod val="60000"/>
                  <a:lumOff val="40000"/>
                </a:schemeClr>
              </a:solidFill>
              <a:latin typeface="+mj-lt"/>
              <a:cs typeface="Segoe UI" panose="020B0502040204020203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955680D5-5E29-5745-8E0E-7935368AA587}"/>
              </a:ext>
            </a:extLst>
          </p:cNvPr>
          <p:cNvGrpSpPr/>
          <p:nvPr/>
        </p:nvGrpSpPr>
        <p:grpSpPr>
          <a:xfrm>
            <a:off x="328316" y="1063207"/>
            <a:ext cx="211046" cy="211721"/>
            <a:chOff x="1065213" y="3584576"/>
            <a:chExt cx="495301" cy="496888"/>
          </a:xfrm>
          <a:solidFill>
            <a:srgbClr val="4EA51B"/>
          </a:solidFill>
        </p:grpSpPr>
        <p:sp>
          <p:nvSpPr>
            <p:cNvPr id="33" name="Freeform 143">
              <a:extLst>
                <a:ext uri="{FF2B5EF4-FFF2-40B4-BE49-F238E27FC236}">
                  <a16:creationId xmlns:a16="http://schemas.microsoft.com/office/drawing/2014/main" id="{7FD0DF9B-E88E-344A-83A0-26CCFE1A7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5213" y="3584576"/>
              <a:ext cx="495300" cy="496888"/>
            </a:xfrm>
            <a:custGeom>
              <a:avLst/>
              <a:gdLst>
                <a:gd name="T0" fmla="*/ 128 w 256"/>
                <a:gd name="T1" fmla="*/ 256 h 256"/>
                <a:gd name="T2" fmla="*/ 0 w 256"/>
                <a:gd name="T3" fmla="*/ 128 h 256"/>
                <a:gd name="T4" fmla="*/ 128 w 256"/>
                <a:gd name="T5" fmla="*/ 0 h 256"/>
                <a:gd name="T6" fmla="*/ 173 w 256"/>
                <a:gd name="T7" fmla="*/ 9 h 256"/>
                <a:gd name="T8" fmla="*/ 171 w 256"/>
                <a:gd name="T9" fmla="*/ 16 h 256"/>
                <a:gd name="T10" fmla="*/ 128 w 256"/>
                <a:gd name="T11" fmla="*/ 8 h 256"/>
                <a:gd name="T12" fmla="*/ 8 w 256"/>
                <a:gd name="T13" fmla="*/ 128 h 256"/>
                <a:gd name="T14" fmla="*/ 128 w 256"/>
                <a:gd name="T15" fmla="*/ 248 h 256"/>
                <a:gd name="T16" fmla="*/ 248 w 256"/>
                <a:gd name="T17" fmla="*/ 128 h 256"/>
                <a:gd name="T18" fmla="*/ 240 w 256"/>
                <a:gd name="T19" fmla="*/ 86 h 256"/>
                <a:gd name="T20" fmla="*/ 248 w 256"/>
                <a:gd name="T21" fmla="*/ 83 h 256"/>
                <a:gd name="T22" fmla="*/ 256 w 256"/>
                <a:gd name="T23" fmla="*/ 128 h 256"/>
                <a:gd name="T24" fmla="*/ 128 w 256"/>
                <a:gd name="T25" fmla="*/ 25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6" h="256">
                  <a:moveTo>
                    <a:pt x="128" y="256"/>
                  </a:moveTo>
                  <a:cubicBezTo>
                    <a:pt x="57" y="256"/>
                    <a:pt x="0" y="199"/>
                    <a:pt x="0" y="128"/>
                  </a:cubicBezTo>
                  <a:cubicBezTo>
                    <a:pt x="0" y="58"/>
                    <a:pt x="57" y="0"/>
                    <a:pt x="128" y="0"/>
                  </a:cubicBezTo>
                  <a:cubicBezTo>
                    <a:pt x="144" y="0"/>
                    <a:pt x="159" y="3"/>
                    <a:pt x="173" y="9"/>
                  </a:cubicBezTo>
                  <a:cubicBezTo>
                    <a:pt x="171" y="16"/>
                    <a:pt x="171" y="16"/>
                    <a:pt x="171" y="16"/>
                  </a:cubicBezTo>
                  <a:cubicBezTo>
                    <a:pt x="157" y="11"/>
                    <a:pt x="143" y="8"/>
                    <a:pt x="128" y="8"/>
                  </a:cubicBezTo>
                  <a:cubicBezTo>
                    <a:pt x="62" y="8"/>
                    <a:pt x="8" y="62"/>
                    <a:pt x="8" y="128"/>
                  </a:cubicBezTo>
                  <a:cubicBezTo>
                    <a:pt x="8" y="195"/>
                    <a:pt x="62" y="248"/>
                    <a:pt x="128" y="248"/>
                  </a:cubicBezTo>
                  <a:cubicBezTo>
                    <a:pt x="194" y="248"/>
                    <a:pt x="248" y="195"/>
                    <a:pt x="248" y="128"/>
                  </a:cubicBezTo>
                  <a:cubicBezTo>
                    <a:pt x="248" y="114"/>
                    <a:pt x="245" y="99"/>
                    <a:pt x="240" y="86"/>
                  </a:cubicBezTo>
                  <a:cubicBezTo>
                    <a:pt x="248" y="83"/>
                    <a:pt x="248" y="83"/>
                    <a:pt x="248" y="83"/>
                  </a:cubicBezTo>
                  <a:cubicBezTo>
                    <a:pt x="253" y="97"/>
                    <a:pt x="256" y="113"/>
                    <a:pt x="256" y="128"/>
                  </a:cubicBezTo>
                  <a:cubicBezTo>
                    <a:pt x="256" y="199"/>
                    <a:pt x="199" y="256"/>
                    <a:pt x="128" y="2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5721" tIns="27861" rIns="55721" bIns="27861" numCol="1" anchor="t" anchorCtr="0" compatLnSpc="1">
              <a:prstTxWarp prst="textNoShape">
                <a:avLst/>
              </a:prstTxWarp>
            </a:bodyPr>
            <a:lstStyle/>
            <a:p>
              <a:endParaRPr lang="ru-RU" sz="1097" dirty="0"/>
            </a:p>
          </p:txBody>
        </p:sp>
        <p:sp>
          <p:nvSpPr>
            <p:cNvPr id="34" name="Freeform 144">
              <a:extLst>
                <a:ext uri="{FF2B5EF4-FFF2-40B4-BE49-F238E27FC236}">
                  <a16:creationId xmlns:a16="http://schemas.microsoft.com/office/drawing/2014/main" id="{C45F333A-8E01-2748-993A-47D464D39D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513" y="3589338"/>
              <a:ext cx="252413" cy="249238"/>
            </a:xfrm>
            <a:custGeom>
              <a:avLst/>
              <a:gdLst>
                <a:gd name="T0" fmla="*/ 8 w 159"/>
                <a:gd name="T1" fmla="*/ 157 h 157"/>
                <a:gd name="T2" fmla="*/ 0 w 159"/>
                <a:gd name="T3" fmla="*/ 151 h 157"/>
                <a:gd name="T4" fmla="*/ 152 w 159"/>
                <a:gd name="T5" fmla="*/ 0 h 157"/>
                <a:gd name="T6" fmla="*/ 159 w 159"/>
                <a:gd name="T7" fmla="*/ 6 h 157"/>
                <a:gd name="T8" fmla="*/ 8 w 159"/>
                <a:gd name="T9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157">
                  <a:moveTo>
                    <a:pt x="8" y="157"/>
                  </a:moveTo>
                  <a:lnTo>
                    <a:pt x="0" y="151"/>
                  </a:lnTo>
                  <a:lnTo>
                    <a:pt x="152" y="0"/>
                  </a:lnTo>
                  <a:lnTo>
                    <a:pt x="159" y="6"/>
                  </a:lnTo>
                  <a:lnTo>
                    <a:pt x="8" y="1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5721" tIns="27861" rIns="55721" bIns="27861" numCol="1" anchor="t" anchorCtr="0" compatLnSpc="1">
              <a:prstTxWarp prst="textNoShape">
                <a:avLst/>
              </a:prstTxWarp>
            </a:bodyPr>
            <a:lstStyle/>
            <a:p>
              <a:endParaRPr lang="ru-RU" sz="1097" dirty="0"/>
            </a:p>
          </p:txBody>
        </p:sp>
        <p:sp>
          <p:nvSpPr>
            <p:cNvPr id="35" name="Freeform 145">
              <a:extLst>
                <a:ext uri="{FF2B5EF4-FFF2-40B4-BE49-F238E27FC236}">
                  <a16:creationId xmlns:a16="http://schemas.microsoft.com/office/drawing/2014/main" id="{4A0E208D-0258-B942-96F5-C526C8BBBE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8601" y="3584576"/>
              <a:ext cx="61913" cy="61913"/>
            </a:xfrm>
            <a:custGeom>
              <a:avLst/>
              <a:gdLst>
                <a:gd name="T0" fmla="*/ 39 w 39"/>
                <a:gd name="T1" fmla="*/ 39 h 39"/>
                <a:gd name="T2" fmla="*/ 0 w 39"/>
                <a:gd name="T3" fmla="*/ 39 h 39"/>
                <a:gd name="T4" fmla="*/ 0 w 39"/>
                <a:gd name="T5" fmla="*/ 0 h 39"/>
                <a:gd name="T6" fmla="*/ 10 w 39"/>
                <a:gd name="T7" fmla="*/ 0 h 39"/>
                <a:gd name="T8" fmla="*/ 10 w 39"/>
                <a:gd name="T9" fmla="*/ 30 h 39"/>
                <a:gd name="T10" fmla="*/ 39 w 39"/>
                <a:gd name="T11" fmla="*/ 30 h 39"/>
                <a:gd name="T12" fmla="*/ 39 w 39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9">
                  <a:moveTo>
                    <a:pt x="39" y="39"/>
                  </a:moveTo>
                  <a:lnTo>
                    <a:pt x="0" y="39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30"/>
                  </a:lnTo>
                  <a:lnTo>
                    <a:pt x="39" y="30"/>
                  </a:lnTo>
                  <a:lnTo>
                    <a:pt x="39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5721" tIns="27861" rIns="55721" bIns="27861" numCol="1" anchor="t" anchorCtr="0" compatLnSpc="1">
              <a:prstTxWarp prst="textNoShape">
                <a:avLst/>
              </a:prstTxWarp>
            </a:bodyPr>
            <a:lstStyle/>
            <a:p>
              <a:endParaRPr lang="ru-RU" sz="1097" dirty="0"/>
            </a:p>
          </p:txBody>
        </p:sp>
        <p:sp>
          <p:nvSpPr>
            <p:cNvPr id="36" name="Freeform 146">
              <a:extLst>
                <a:ext uri="{FF2B5EF4-FFF2-40B4-BE49-F238E27FC236}">
                  <a16:creationId xmlns:a16="http://schemas.microsoft.com/office/drawing/2014/main" id="{4F3193DF-0463-764A-9B21-7951234238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8438" y="3616326"/>
              <a:ext cx="61913" cy="61913"/>
            </a:xfrm>
            <a:custGeom>
              <a:avLst/>
              <a:gdLst>
                <a:gd name="T0" fmla="*/ 39 w 39"/>
                <a:gd name="T1" fmla="*/ 39 h 39"/>
                <a:gd name="T2" fmla="*/ 0 w 39"/>
                <a:gd name="T3" fmla="*/ 39 h 39"/>
                <a:gd name="T4" fmla="*/ 0 w 39"/>
                <a:gd name="T5" fmla="*/ 0 h 39"/>
                <a:gd name="T6" fmla="*/ 10 w 39"/>
                <a:gd name="T7" fmla="*/ 0 h 39"/>
                <a:gd name="T8" fmla="*/ 10 w 39"/>
                <a:gd name="T9" fmla="*/ 29 h 39"/>
                <a:gd name="T10" fmla="*/ 39 w 39"/>
                <a:gd name="T11" fmla="*/ 29 h 39"/>
                <a:gd name="T12" fmla="*/ 39 w 39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9">
                  <a:moveTo>
                    <a:pt x="39" y="39"/>
                  </a:moveTo>
                  <a:lnTo>
                    <a:pt x="0" y="39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9"/>
                  </a:lnTo>
                  <a:lnTo>
                    <a:pt x="39" y="29"/>
                  </a:lnTo>
                  <a:lnTo>
                    <a:pt x="39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5721" tIns="27861" rIns="55721" bIns="27861" numCol="1" anchor="t" anchorCtr="0" compatLnSpc="1">
              <a:prstTxWarp prst="textNoShape">
                <a:avLst/>
              </a:prstTxWarp>
            </a:bodyPr>
            <a:lstStyle/>
            <a:p>
              <a:endParaRPr lang="ru-RU" sz="1097" dirty="0"/>
            </a:p>
          </p:txBody>
        </p:sp>
        <p:sp>
          <p:nvSpPr>
            <p:cNvPr id="37" name="Freeform 147">
              <a:extLst>
                <a:ext uri="{FF2B5EF4-FFF2-40B4-BE49-F238E27FC236}">
                  <a16:creationId xmlns:a16="http://schemas.microsoft.com/office/drawing/2014/main" id="{49EC23AB-2F6F-424B-B999-08F8508190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11251" y="3632201"/>
              <a:ext cx="403225" cy="403225"/>
            </a:xfrm>
            <a:custGeom>
              <a:avLst/>
              <a:gdLst>
                <a:gd name="T0" fmla="*/ 104 w 208"/>
                <a:gd name="T1" fmla="*/ 208 h 208"/>
                <a:gd name="T2" fmla="*/ 0 w 208"/>
                <a:gd name="T3" fmla="*/ 104 h 208"/>
                <a:gd name="T4" fmla="*/ 104 w 208"/>
                <a:gd name="T5" fmla="*/ 0 h 208"/>
                <a:gd name="T6" fmla="*/ 208 w 208"/>
                <a:gd name="T7" fmla="*/ 104 h 208"/>
                <a:gd name="T8" fmla="*/ 104 w 208"/>
                <a:gd name="T9" fmla="*/ 208 h 208"/>
                <a:gd name="T10" fmla="*/ 104 w 208"/>
                <a:gd name="T11" fmla="*/ 8 h 208"/>
                <a:gd name="T12" fmla="*/ 8 w 208"/>
                <a:gd name="T13" fmla="*/ 104 h 208"/>
                <a:gd name="T14" fmla="*/ 104 w 208"/>
                <a:gd name="T15" fmla="*/ 200 h 208"/>
                <a:gd name="T16" fmla="*/ 200 w 208"/>
                <a:gd name="T17" fmla="*/ 104 h 208"/>
                <a:gd name="T18" fmla="*/ 104 w 208"/>
                <a:gd name="T19" fmla="*/ 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08">
                  <a:moveTo>
                    <a:pt x="104" y="208"/>
                  </a:moveTo>
                  <a:cubicBezTo>
                    <a:pt x="47" y="208"/>
                    <a:pt x="0" y="162"/>
                    <a:pt x="0" y="104"/>
                  </a:cubicBezTo>
                  <a:cubicBezTo>
                    <a:pt x="0" y="47"/>
                    <a:pt x="47" y="0"/>
                    <a:pt x="104" y="0"/>
                  </a:cubicBezTo>
                  <a:cubicBezTo>
                    <a:pt x="161" y="0"/>
                    <a:pt x="208" y="47"/>
                    <a:pt x="208" y="104"/>
                  </a:cubicBezTo>
                  <a:cubicBezTo>
                    <a:pt x="208" y="162"/>
                    <a:pt x="161" y="208"/>
                    <a:pt x="104" y="208"/>
                  </a:cubicBezTo>
                  <a:close/>
                  <a:moveTo>
                    <a:pt x="104" y="8"/>
                  </a:moveTo>
                  <a:cubicBezTo>
                    <a:pt x="51" y="8"/>
                    <a:pt x="8" y="51"/>
                    <a:pt x="8" y="104"/>
                  </a:cubicBezTo>
                  <a:cubicBezTo>
                    <a:pt x="8" y="157"/>
                    <a:pt x="51" y="200"/>
                    <a:pt x="104" y="200"/>
                  </a:cubicBezTo>
                  <a:cubicBezTo>
                    <a:pt x="157" y="200"/>
                    <a:pt x="200" y="157"/>
                    <a:pt x="200" y="104"/>
                  </a:cubicBezTo>
                  <a:cubicBezTo>
                    <a:pt x="200" y="51"/>
                    <a:pt x="157" y="8"/>
                    <a:pt x="10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5721" tIns="27861" rIns="55721" bIns="27861" numCol="1" anchor="t" anchorCtr="0" compatLnSpc="1">
              <a:prstTxWarp prst="textNoShape">
                <a:avLst/>
              </a:prstTxWarp>
            </a:bodyPr>
            <a:lstStyle/>
            <a:p>
              <a:endParaRPr lang="ru-RU" sz="1097" dirty="0"/>
            </a:p>
          </p:txBody>
        </p:sp>
        <p:sp>
          <p:nvSpPr>
            <p:cNvPr id="38" name="Freeform 148">
              <a:extLst>
                <a:ext uri="{FF2B5EF4-FFF2-40B4-BE49-F238E27FC236}">
                  <a16:creationId xmlns:a16="http://schemas.microsoft.com/office/drawing/2014/main" id="{712D4A6A-7253-3D4F-A5CC-2429FCD00A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57288" y="3678238"/>
              <a:ext cx="311150" cy="311150"/>
            </a:xfrm>
            <a:custGeom>
              <a:avLst/>
              <a:gdLst>
                <a:gd name="T0" fmla="*/ 80 w 160"/>
                <a:gd name="T1" fmla="*/ 160 h 160"/>
                <a:gd name="T2" fmla="*/ 0 w 160"/>
                <a:gd name="T3" fmla="*/ 80 h 160"/>
                <a:gd name="T4" fmla="*/ 80 w 160"/>
                <a:gd name="T5" fmla="*/ 0 h 160"/>
                <a:gd name="T6" fmla="*/ 160 w 160"/>
                <a:gd name="T7" fmla="*/ 80 h 160"/>
                <a:gd name="T8" fmla="*/ 80 w 160"/>
                <a:gd name="T9" fmla="*/ 160 h 160"/>
                <a:gd name="T10" fmla="*/ 80 w 160"/>
                <a:gd name="T11" fmla="*/ 8 h 160"/>
                <a:gd name="T12" fmla="*/ 8 w 160"/>
                <a:gd name="T13" fmla="*/ 80 h 160"/>
                <a:gd name="T14" fmla="*/ 80 w 160"/>
                <a:gd name="T15" fmla="*/ 152 h 160"/>
                <a:gd name="T16" fmla="*/ 152 w 160"/>
                <a:gd name="T17" fmla="*/ 80 h 160"/>
                <a:gd name="T18" fmla="*/ 80 w 160"/>
                <a:gd name="T19" fmla="*/ 8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0" h="160">
                  <a:moveTo>
                    <a:pt x="80" y="160"/>
                  </a:moveTo>
                  <a:cubicBezTo>
                    <a:pt x="36" y="160"/>
                    <a:pt x="0" y="124"/>
                    <a:pt x="0" y="80"/>
                  </a:cubicBezTo>
                  <a:cubicBezTo>
                    <a:pt x="0" y="36"/>
                    <a:pt x="36" y="0"/>
                    <a:pt x="80" y="0"/>
                  </a:cubicBezTo>
                  <a:cubicBezTo>
                    <a:pt x="124" y="0"/>
                    <a:pt x="160" y="36"/>
                    <a:pt x="160" y="80"/>
                  </a:cubicBezTo>
                  <a:cubicBezTo>
                    <a:pt x="160" y="124"/>
                    <a:pt x="124" y="160"/>
                    <a:pt x="80" y="160"/>
                  </a:cubicBezTo>
                  <a:close/>
                  <a:moveTo>
                    <a:pt x="80" y="8"/>
                  </a:moveTo>
                  <a:cubicBezTo>
                    <a:pt x="40" y="8"/>
                    <a:pt x="8" y="41"/>
                    <a:pt x="8" y="80"/>
                  </a:cubicBezTo>
                  <a:cubicBezTo>
                    <a:pt x="8" y="120"/>
                    <a:pt x="40" y="152"/>
                    <a:pt x="80" y="152"/>
                  </a:cubicBezTo>
                  <a:cubicBezTo>
                    <a:pt x="120" y="152"/>
                    <a:pt x="152" y="120"/>
                    <a:pt x="152" y="80"/>
                  </a:cubicBezTo>
                  <a:cubicBezTo>
                    <a:pt x="152" y="41"/>
                    <a:pt x="120" y="8"/>
                    <a:pt x="8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5721" tIns="27861" rIns="55721" bIns="27861" numCol="1" anchor="t" anchorCtr="0" compatLnSpc="1">
              <a:prstTxWarp prst="textNoShape">
                <a:avLst/>
              </a:prstTxWarp>
            </a:bodyPr>
            <a:lstStyle/>
            <a:p>
              <a:endParaRPr lang="ru-RU" sz="1097" dirty="0"/>
            </a:p>
          </p:txBody>
        </p:sp>
        <p:sp>
          <p:nvSpPr>
            <p:cNvPr id="39" name="Freeform 149">
              <a:extLst>
                <a:ext uri="{FF2B5EF4-FFF2-40B4-BE49-F238E27FC236}">
                  <a16:creationId xmlns:a16="http://schemas.microsoft.com/office/drawing/2014/main" id="{C6E5C0AD-F717-724C-8260-38224145FF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04913" y="3724276"/>
              <a:ext cx="217488" cy="217488"/>
            </a:xfrm>
            <a:custGeom>
              <a:avLst/>
              <a:gdLst>
                <a:gd name="T0" fmla="*/ 56 w 112"/>
                <a:gd name="T1" fmla="*/ 112 h 112"/>
                <a:gd name="T2" fmla="*/ 0 w 112"/>
                <a:gd name="T3" fmla="*/ 56 h 112"/>
                <a:gd name="T4" fmla="*/ 56 w 112"/>
                <a:gd name="T5" fmla="*/ 0 h 112"/>
                <a:gd name="T6" fmla="*/ 112 w 112"/>
                <a:gd name="T7" fmla="*/ 56 h 112"/>
                <a:gd name="T8" fmla="*/ 56 w 112"/>
                <a:gd name="T9" fmla="*/ 112 h 112"/>
                <a:gd name="T10" fmla="*/ 56 w 112"/>
                <a:gd name="T11" fmla="*/ 8 h 112"/>
                <a:gd name="T12" fmla="*/ 8 w 112"/>
                <a:gd name="T13" fmla="*/ 56 h 112"/>
                <a:gd name="T14" fmla="*/ 56 w 112"/>
                <a:gd name="T15" fmla="*/ 104 h 112"/>
                <a:gd name="T16" fmla="*/ 104 w 112"/>
                <a:gd name="T17" fmla="*/ 56 h 112"/>
                <a:gd name="T18" fmla="*/ 56 w 112"/>
                <a:gd name="T19" fmla="*/ 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2" h="112">
                  <a:moveTo>
                    <a:pt x="56" y="112"/>
                  </a:moveTo>
                  <a:cubicBezTo>
                    <a:pt x="25" y="112"/>
                    <a:pt x="0" y="87"/>
                    <a:pt x="0" y="56"/>
                  </a:cubicBezTo>
                  <a:cubicBezTo>
                    <a:pt x="0" y="25"/>
                    <a:pt x="25" y="0"/>
                    <a:pt x="56" y="0"/>
                  </a:cubicBezTo>
                  <a:cubicBezTo>
                    <a:pt x="87" y="0"/>
                    <a:pt x="112" y="25"/>
                    <a:pt x="112" y="56"/>
                  </a:cubicBezTo>
                  <a:cubicBezTo>
                    <a:pt x="112" y="87"/>
                    <a:pt x="87" y="112"/>
                    <a:pt x="56" y="112"/>
                  </a:cubicBezTo>
                  <a:close/>
                  <a:moveTo>
                    <a:pt x="56" y="8"/>
                  </a:moveTo>
                  <a:cubicBezTo>
                    <a:pt x="30" y="8"/>
                    <a:pt x="8" y="30"/>
                    <a:pt x="8" y="56"/>
                  </a:cubicBezTo>
                  <a:cubicBezTo>
                    <a:pt x="8" y="83"/>
                    <a:pt x="30" y="104"/>
                    <a:pt x="56" y="104"/>
                  </a:cubicBezTo>
                  <a:cubicBezTo>
                    <a:pt x="82" y="104"/>
                    <a:pt x="104" y="83"/>
                    <a:pt x="104" y="56"/>
                  </a:cubicBezTo>
                  <a:cubicBezTo>
                    <a:pt x="104" y="30"/>
                    <a:pt x="82" y="8"/>
                    <a:pt x="5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5721" tIns="27861" rIns="55721" bIns="27861" numCol="1" anchor="t" anchorCtr="0" compatLnSpc="1">
              <a:prstTxWarp prst="textNoShape">
                <a:avLst/>
              </a:prstTxWarp>
            </a:bodyPr>
            <a:lstStyle/>
            <a:p>
              <a:endParaRPr lang="ru-RU" sz="1097" dirty="0"/>
            </a:p>
          </p:txBody>
        </p:sp>
        <p:sp>
          <p:nvSpPr>
            <p:cNvPr id="40" name="Freeform 150">
              <a:extLst>
                <a:ext uri="{FF2B5EF4-FFF2-40B4-BE49-F238E27FC236}">
                  <a16:creationId xmlns:a16="http://schemas.microsoft.com/office/drawing/2014/main" id="{3726B3D1-0009-884C-B0A1-DDC9A9F2DE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50951" y="3771901"/>
              <a:ext cx="123825" cy="123825"/>
            </a:xfrm>
            <a:custGeom>
              <a:avLst/>
              <a:gdLst>
                <a:gd name="T0" fmla="*/ 32 w 64"/>
                <a:gd name="T1" fmla="*/ 64 h 64"/>
                <a:gd name="T2" fmla="*/ 0 w 64"/>
                <a:gd name="T3" fmla="*/ 32 h 64"/>
                <a:gd name="T4" fmla="*/ 32 w 64"/>
                <a:gd name="T5" fmla="*/ 0 h 64"/>
                <a:gd name="T6" fmla="*/ 64 w 64"/>
                <a:gd name="T7" fmla="*/ 32 h 64"/>
                <a:gd name="T8" fmla="*/ 32 w 64"/>
                <a:gd name="T9" fmla="*/ 64 h 64"/>
                <a:gd name="T10" fmla="*/ 32 w 64"/>
                <a:gd name="T11" fmla="*/ 8 h 64"/>
                <a:gd name="T12" fmla="*/ 8 w 64"/>
                <a:gd name="T13" fmla="*/ 32 h 64"/>
                <a:gd name="T14" fmla="*/ 32 w 64"/>
                <a:gd name="T15" fmla="*/ 56 h 64"/>
                <a:gd name="T16" fmla="*/ 56 w 64"/>
                <a:gd name="T17" fmla="*/ 32 h 64"/>
                <a:gd name="T18" fmla="*/ 32 w 64"/>
                <a:gd name="T19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64"/>
                  </a:moveTo>
                  <a:cubicBezTo>
                    <a:pt x="14" y="64"/>
                    <a:pt x="0" y="50"/>
                    <a:pt x="0" y="32"/>
                  </a:cubicBezTo>
                  <a:cubicBezTo>
                    <a:pt x="0" y="15"/>
                    <a:pt x="14" y="0"/>
                    <a:pt x="32" y="0"/>
                  </a:cubicBezTo>
                  <a:cubicBezTo>
                    <a:pt x="50" y="0"/>
                    <a:pt x="64" y="15"/>
                    <a:pt x="64" y="32"/>
                  </a:cubicBezTo>
                  <a:cubicBezTo>
                    <a:pt x="64" y="50"/>
                    <a:pt x="50" y="64"/>
                    <a:pt x="32" y="64"/>
                  </a:cubicBezTo>
                  <a:close/>
                  <a:moveTo>
                    <a:pt x="32" y="8"/>
                  </a:moveTo>
                  <a:cubicBezTo>
                    <a:pt x="19" y="8"/>
                    <a:pt x="8" y="19"/>
                    <a:pt x="8" y="32"/>
                  </a:cubicBezTo>
                  <a:cubicBezTo>
                    <a:pt x="8" y="46"/>
                    <a:pt x="19" y="56"/>
                    <a:pt x="32" y="56"/>
                  </a:cubicBezTo>
                  <a:cubicBezTo>
                    <a:pt x="45" y="56"/>
                    <a:pt x="56" y="46"/>
                    <a:pt x="56" y="32"/>
                  </a:cubicBezTo>
                  <a:cubicBezTo>
                    <a:pt x="56" y="19"/>
                    <a:pt x="45" y="8"/>
                    <a:pt x="3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5721" tIns="27861" rIns="55721" bIns="27861" numCol="1" anchor="t" anchorCtr="0" compatLnSpc="1">
              <a:prstTxWarp prst="textNoShape">
                <a:avLst/>
              </a:prstTxWarp>
            </a:bodyPr>
            <a:lstStyle/>
            <a:p>
              <a:endParaRPr lang="ru-RU" sz="1097" dirty="0"/>
            </a:p>
          </p:txBody>
        </p:sp>
        <p:sp>
          <p:nvSpPr>
            <p:cNvPr id="41" name="Oval 151">
              <a:extLst>
                <a:ext uri="{FF2B5EF4-FFF2-40B4-BE49-F238E27FC236}">
                  <a16:creationId xmlns:a16="http://schemas.microsoft.com/office/drawing/2014/main" id="{D44A23AA-3E41-DE41-A2E7-C80090221C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988" y="3817938"/>
              <a:ext cx="31750" cy="317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5721" tIns="27861" rIns="55721" bIns="27861" numCol="1" anchor="t" anchorCtr="0" compatLnSpc="1">
              <a:prstTxWarp prst="textNoShape">
                <a:avLst/>
              </a:prstTxWarp>
            </a:bodyPr>
            <a:lstStyle/>
            <a:p>
              <a:endParaRPr lang="ru-RU" sz="1097" dirty="0"/>
            </a:p>
          </p:txBody>
        </p:sp>
        <p:sp>
          <p:nvSpPr>
            <p:cNvPr id="42" name="Freeform 152">
              <a:extLst>
                <a:ext uri="{FF2B5EF4-FFF2-40B4-BE49-F238E27FC236}">
                  <a16:creationId xmlns:a16="http://schemas.microsoft.com/office/drawing/2014/main" id="{187F451F-E26B-9945-BCA6-FC55F69CE2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5213" y="3978276"/>
              <a:ext cx="98425" cy="103188"/>
            </a:xfrm>
            <a:custGeom>
              <a:avLst/>
              <a:gdLst>
                <a:gd name="T0" fmla="*/ 20 w 51"/>
                <a:gd name="T1" fmla="*/ 53 h 53"/>
                <a:gd name="T2" fmla="*/ 4 w 51"/>
                <a:gd name="T3" fmla="*/ 53 h 53"/>
                <a:gd name="T4" fmla="*/ 1 w 51"/>
                <a:gd name="T5" fmla="*/ 51 h 53"/>
                <a:gd name="T6" fmla="*/ 0 w 51"/>
                <a:gd name="T7" fmla="*/ 48 h 53"/>
                <a:gd name="T8" fmla="*/ 24 w 51"/>
                <a:gd name="T9" fmla="*/ 0 h 53"/>
                <a:gd name="T10" fmla="*/ 32 w 51"/>
                <a:gd name="T11" fmla="*/ 3 h 53"/>
                <a:gd name="T12" fmla="*/ 10 w 51"/>
                <a:gd name="T13" fmla="*/ 45 h 53"/>
                <a:gd name="T14" fmla="*/ 18 w 51"/>
                <a:gd name="T15" fmla="*/ 45 h 53"/>
                <a:gd name="T16" fmla="*/ 45 w 51"/>
                <a:gd name="T17" fmla="*/ 19 h 53"/>
                <a:gd name="T18" fmla="*/ 51 w 51"/>
                <a:gd name="T19" fmla="*/ 24 h 53"/>
                <a:gd name="T20" fmla="*/ 23 w 51"/>
                <a:gd name="T21" fmla="*/ 52 h 53"/>
                <a:gd name="T22" fmla="*/ 20 w 51"/>
                <a:gd name="T2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53">
                  <a:moveTo>
                    <a:pt x="20" y="53"/>
                  </a:moveTo>
                  <a:cubicBezTo>
                    <a:pt x="4" y="53"/>
                    <a:pt x="4" y="53"/>
                    <a:pt x="4" y="53"/>
                  </a:cubicBezTo>
                  <a:cubicBezTo>
                    <a:pt x="3" y="53"/>
                    <a:pt x="1" y="53"/>
                    <a:pt x="1" y="51"/>
                  </a:cubicBezTo>
                  <a:cubicBezTo>
                    <a:pt x="0" y="50"/>
                    <a:pt x="0" y="49"/>
                    <a:pt x="0" y="48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22" y="53"/>
                    <a:pt x="21" y="53"/>
                    <a:pt x="20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5721" tIns="27861" rIns="55721" bIns="27861" numCol="1" anchor="t" anchorCtr="0" compatLnSpc="1">
              <a:prstTxWarp prst="textNoShape">
                <a:avLst/>
              </a:prstTxWarp>
            </a:bodyPr>
            <a:lstStyle/>
            <a:p>
              <a:endParaRPr lang="ru-RU" sz="1097" dirty="0"/>
            </a:p>
          </p:txBody>
        </p:sp>
        <p:sp>
          <p:nvSpPr>
            <p:cNvPr id="43" name="Freeform 153">
              <a:extLst>
                <a:ext uri="{FF2B5EF4-FFF2-40B4-BE49-F238E27FC236}">
                  <a16:creationId xmlns:a16="http://schemas.microsoft.com/office/drawing/2014/main" id="{BE157484-BBE1-4A48-8FB1-E21260038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2088" y="3978276"/>
              <a:ext cx="98425" cy="103188"/>
            </a:xfrm>
            <a:custGeom>
              <a:avLst/>
              <a:gdLst>
                <a:gd name="T0" fmla="*/ 47 w 51"/>
                <a:gd name="T1" fmla="*/ 53 h 53"/>
                <a:gd name="T2" fmla="*/ 31 w 51"/>
                <a:gd name="T3" fmla="*/ 53 h 53"/>
                <a:gd name="T4" fmla="*/ 28 w 51"/>
                <a:gd name="T5" fmla="*/ 52 h 53"/>
                <a:gd name="T6" fmla="*/ 0 w 51"/>
                <a:gd name="T7" fmla="*/ 24 h 53"/>
                <a:gd name="T8" fmla="*/ 6 w 51"/>
                <a:gd name="T9" fmla="*/ 19 h 53"/>
                <a:gd name="T10" fmla="*/ 33 w 51"/>
                <a:gd name="T11" fmla="*/ 45 h 53"/>
                <a:gd name="T12" fmla="*/ 41 w 51"/>
                <a:gd name="T13" fmla="*/ 45 h 53"/>
                <a:gd name="T14" fmla="*/ 19 w 51"/>
                <a:gd name="T15" fmla="*/ 3 h 53"/>
                <a:gd name="T16" fmla="*/ 27 w 51"/>
                <a:gd name="T17" fmla="*/ 0 h 53"/>
                <a:gd name="T18" fmla="*/ 51 w 51"/>
                <a:gd name="T19" fmla="*/ 48 h 53"/>
                <a:gd name="T20" fmla="*/ 50 w 51"/>
                <a:gd name="T21" fmla="*/ 51 h 53"/>
                <a:gd name="T22" fmla="*/ 47 w 51"/>
                <a:gd name="T2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53">
                  <a:moveTo>
                    <a:pt x="47" y="53"/>
                  </a:moveTo>
                  <a:cubicBezTo>
                    <a:pt x="31" y="53"/>
                    <a:pt x="31" y="53"/>
                    <a:pt x="31" y="53"/>
                  </a:cubicBezTo>
                  <a:cubicBezTo>
                    <a:pt x="30" y="53"/>
                    <a:pt x="29" y="53"/>
                    <a:pt x="28" y="52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49"/>
                    <a:pt x="51" y="50"/>
                    <a:pt x="50" y="51"/>
                  </a:cubicBezTo>
                  <a:cubicBezTo>
                    <a:pt x="50" y="53"/>
                    <a:pt x="48" y="53"/>
                    <a:pt x="47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5721" tIns="27861" rIns="55721" bIns="27861" numCol="1" anchor="t" anchorCtr="0" compatLnSpc="1">
              <a:prstTxWarp prst="textNoShape">
                <a:avLst/>
              </a:prstTxWarp>
            </a:bodyPr>
            <a:lstStyle/>
            <a:p>
              <a:endParaRPr lang="ru-RU" sz="1097" dirty="0"/>
            </a:p>
          </p:txBody>
        </p:sp>
      </p:grpSp>
      <p:sp>
        <p:nvSpPr>
          <p:cNvPr id="30" name="Google Shape;126;p13">
            <a:extLst>
              <a:ext uri="{FF2B5EF4-FFF2-40B4-BE49-F238E27FC236}">
                <a16:creationId xmlns:a16="http://schemas.microsoft.com/office/drawing/2014/main" id="{2561B892-40C2-112B-C59F-771164CEF3D7}"/>
              </a:ext>
            </a:extLst>
          </p:cNvPr>
          <p:cNvSpPr/>
          <p:nvPr/>
        </p:nvSpPr>
        <p:spPr bwMode="auto">
          <a:xfrm>
            <a:off x="2140580" y="4146171"/>
            <a:ext cx="1232792" cy="768961"/>
          </a:xfrm>
          <a:prstGeom prst="snip2DiagRect">
            <a:avLst>
              <a:gd name="adj1" fmla="val 12385"/>
              <a:gd name="adj2" fmla="val 0"/>
            </a:avLst>
          </a:prstGeom>
          <a:noFill/>
          <a:ln w="12700" cap="flat" cmpd="sng">
            <a:solidFill>
              <a:srgbClr val="6BA6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5712" tIns="27848" rIns="55712" bIns="27848" anchor="ctr" anchorCtr="0">
            <a:noAutofit/>
          </a:bodyPr>
          <a:lstStyle/>
          <a:p>
            <a:pPr algn="ctr">
              <a:defRPr/>
            </a:pPr>
            <a:endParaRPr sz="1100">
              <a:latin typeface="Calibri"/>
              <a:ea typeface="Calibri"/>
              <a:cs typeface="Calibri"/>
            </a:endParaRPr>
          </a:p>
        </p:txBody>
      </p:sp>
      <p:sp>
        <p:nvSpPr>
          <p:cNvPr id="32" name="Google Shape;129;p13">
            <a:extLst>
              <a:ext uri="{FF2B5EF4-FFF2-40B4-BE49-F238E27FC236}">
                <a16:creationId xmlns:a16="http://schemas.microsoft.com/office/drawing/2014/main" id="{CAD0011D-A1A2-202E-439F-25247A852AB8}"/>
              </a:ext>
            </a:extLst>
          </p:cNvPr>
          <p:cNvSpPr/>
          <p:nvPr/>
        </p:nvSpPr>
        <p:spPr bwMode="auto">
          <a:xfrm>
            <a:off x="3578214" y="4136335"/>
            <a:ext cx="1249784" cy="768961"/>
          </a:xfrm>
          <a:prstGeom prst="snip2DiagRect">
            <a:avLst>
              <a:gd name="adj1" fmla="val 12385"/>
              <a:gd name="adj2" fmla="val 0"/>
            </a:avLst>
          </a:prstGeom>
          <a:noFill/>
          <a:ln w="12700" cap="flat" cmpd="sng">
            <a:solidFill>
              <a:srgbClr val="6BA6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5712" tIns="27848" rIns="55712" bIns="27848" anchor="ctr" anchorCtr="0">
            <a:noAutofit/>
          </a:bodyPr>
          <a:lstStyle/>
          <a:p>
            <a:pPr algn="ctr">
              <a:defRPr/>
            </a:pPr>
            <a:endParaRPr sz="1100">
              <a:latin typeface="Calibri"/>
              <a:ea typeface="Calibri"/>
              <a:cs typeface="Calibri"/>
            </a:endParaRPr>
          </a:p>
        </p:txBody>
      </p:sp>
      <p:sp>
        <p:nvSpPr>
          <p:cNvPr id="45" name="Google Shape;130;p13">
            <a:extLst>
              <a:ext uri="{FF2B5EF4-FFF2-40B4-BE49-F238E27FC236}">
                <a16:creationId xmlns:a16="http://schemas.microsoft.com/office/drawing/2014/main" id="{E13E9C26-8146-3E5B-B06B-655B1B4A53CE}"/>
              </a:ext>
            </a:extLst>
          </p:cNvPr>
          <p:cNvSpPr/>
          <p:nvPr/>
        </p:nvSpPr>
        <p:spPr bwMode="auto">
          <a:xfrm>
            <a:off x="3576351" y="4215117"/>
            <a:ext cx="1643721" cy="768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712" tIns="27848" rIns="55712" bIns="27848" anchor="t" anchorCtr="0">
            <a:noAutofit/>
          </a:bodyPr>
          <a:lstStyle/>
          <a:p>
            <a:pPr>
              <a:defRPr/>
            </a:pPr>
            <a:r>
              <a:rPr lang="ru-RU" sz="850" dirty="0">
                <a:latin typeface="Calibri Light"/>
                <a:ea typeface="Montserrat"/>
                <a:cs typeface="Montserrat"/>
              </a:rPr>
              <a:t>Подрядных организаций</a:t>
            </a:r>
          </a:p>
          <a:p>
            <a:pPr>
              <a:defRPr/>
            </a:pPr>
            <a:endParaRPr sz="850" dirty="0"/>
          </a:p>
          <a:p>
            <a:pPr>
              <a:defRPr/>
            </a:pPr>
            <a:r>
              <a:rPr lang="ru-RU" sz="1850" b="1" dirty="0">
                <a:solidFill>
                  <a:srgbClr val="6BA63F"/>
                </a:solidFill>
                <a:latin typeface="Calibri Light"/>
                <a:ea typeface="Montserrat"/>
                <a:cs typeface="Montserrat"/>
              </a:rPr>
              <a:t>1 000+</a:t>
            </a:r>
            <a:endParaRPr sz="1100" dirty="0">
              <a:solidFill>
                <a:srgbClr val="6BA63F"/>
              </a:solidFill>
              <a:latin typeface="Calibri Light"/>
            </a:endParaRPr>
          </a:p>
        </p:txBody>
      </p:sp>
      <p:sp>
        <p:nvSpPr>
          <p:cNvPr id="46" name="Google Shape;132;p13">
            <a:extLst>
              <a:ext uri="{FF2B5EF4-FFF2-40B4-BE49-F238E27FC236}">
                <a16:creationId xmlns:a16="http://schemas.microsoft.com/office/drawing/2014/main" id="{9DC7DC26-F1E8-FA70-3D59-AD80BE0B1778}"/>
              </a:ext>
            </a:extLst>
          </p:cNvPr>
          <p:cNvSpPr/>
          <p:nvPr/>
        </p:nvSpPr>
        <p:spPr bwMode="auto">
          <a:xfrm>
            <a:off x="691921" y="4146169"/>
            <a:ext cx="1243817" cy="768961"/>
          </a:xfrm>
          <a:prstGeom prst="snip2DiagRect">
            <a:avLst>
              <a:gd name="adj1" fmla="val 12385"/>
              <a:gd name="adj2" fmla="val 0"/>
            </a:avLst>
          </a:prstGeom>
          <a:noFill/>
          <a:ln w="12700" cap="flat" cmpd="sng">
            <a:solidFill>
              <a:srgbClr val="6BA6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5712" tIns="27848" rIns="55712" bIns="27848" anchor="ctr" anchorCtr="0">
            <a:noAutofit/>
          </a:bodyPr>
          <a:lstStyle/>
          <a:p>
            <a:pPr algn="ctr">
              <a:defRPr/>
            </a:pPr>
            <a:endParaRPr sz="1100">
              <a:latin typeface="Calibri"/>
              <a:ea typeface="Calibri"/>
              <a:cs typeface="Calibri"/>
            </a:endParaRPr>
          </a:p>
        </p:txBody>
      </p:sp>
      <p:sp>
        <p:nvSpPr>
          <p:cNvPr id="47" name="Google Shape;133;p13">
            <a:extLst>
              <a:ext uri="{FF2B5EF4-FFF2-40B4-BE49-F238E27FC236}">
                <a16:creationId xmlns:a16="http://schemas.microsoft.com/office/drawing/2014/main" id="{98DB002C-1DF2-E002-307E-0E50273243B2}"/>
              </a:ext>
            </a:extLst>
          </p:cNvPr>
          <p:cNvSpPr/>
          <p:nvPr/>
        </p:nvSpPr>
        <p:spPr bwMode="auto">
          <a:xfrm>
            <a:off x="755576" y="4215117"/>
            <a:ext cx="1724653" cy="768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712" tIns="27848" rIns="55712" bIns="27848" anchor="t" anchorCtr="0">
            <a:noAutofit/>
          </a:bodyPr>
          <a:lstStyle/>
          <a:p>
            <a:pPr>
              <a:defRPr/>
            </a:pPr>
            <a:r>
              <a:rPr lang="ru-RU" sz="850" dirty="0">
                <a:latin typeface="Calibri Light"/>
                <a:ea typeface="Montserrat"/>
                <a:cs typeface="Montserrat"/>
              </a:rPr>
              <a:t>Количество уникальных пользователей</a:t>
            </a:r>
            <a:endParaRPr sz="850" b="1" dirty="0">
              <a:latin typeface="Calibri Light"/>
              <a:ea typeface="Montserrat"/>
              <a:cs typeface="Montserrat"/>
            </a:endParaRPr>
          </a:p>
          <a:p>
            <a:pPr>
              <a:defRPr/>
            </a:pPr>
            <a:r>
              <a:rPr lang="ru-RU" sz="1850" b="1" dirty="0">
                <a:solidFill>
                  <a:srgbClr val="6BA63F"/>
                </a:solidFill>
                <a:latin typeface="Calibri Light"/>
                <a:ea typeface="Montserrat"/>
                <a:cs typeface="Montserrat"/>
              </a:rPr>
              <a:t>1 000 000+ </a:t>
            </a:r>
            <a:endParaRPr lang="ru-RU" sz="500" dirty="0">
              <a:latin typeface="Calibri Light"/>
              <a:ea typeface="Montserrat"/>
              <a:cs typeface="Montserrat"/>
            </a:endParaRPr>
          </a:p>
          <a:p>
            <a:pPr>
              <a:defRPr/>
            </a:pPr>
            <a:r>
              <a:rPr lang="ru-RU" sz="850" b="1" dirty="0">
                <a:latin typeface="Calibri Light"/>
                <a:ea typeface="Montserrat"/>
                <a:cs typeface="Montserrat"/>
              </a:rPr>
              <a:t>человек</a:t>
            </a:r>
            <a:endParaRPr sz="1150" dirty="0"/>
          </a:p>
        </p:txBody>
      </p:sp>
      <p:sp>
        <p:nvSpPr>
          <p:cNvPr id="48" name="Google Shape;133;p13">
            <a:extLst>
              <a:ext uri="{FF2B5EF4-FFF2-40B4-BE49-F238E27FC236}">
                <a16:creationId xmlns:a16="http://schemas.microsoft.com/office/drawing/2014/main" id="{B1557C55-4186-AE40-999C-87B5937B1DCF}"/>
              </a:ext>
            </a:extLst>
          </p:cNvPr>
          <p:cNvSpPr/>
          <p:nvPr/>
        </p:nvSpPr>
        <p:spPr bwMode="auto">
          <a:xfrm>
            <a:off x="2151187" y="4218555"/>
            <a:ext cx="1724653" cy="768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712" tIns="27848" rIns="55712" bIns="27848" anchor="t" anchorCtr="0">
            <a:noAutofit/>
          </a:bodyPr>
          <a:lstStyle/>
          <a:p>
            <a:pPr>
              <a:defRPr/>
            </a:pPr>
            <a:r>
              <a:rPr lang="ru-RU" sz="850" dirty="0">
                <a:latin typeface="Calibri Light"/>
                <a:ea typeface="Montserrat"/>
                <a:cs typeface="Montserrat"/>
              </a:rPr>
              <a:t>Проектов домов</a:t>
            </a:r>
          </a:p>
          <a:p>
            <a:pPr>
              <a:defRPr/>
            </a:pPr>
            <a:endParaRPr sz="850" b="1" dirty="0">
              <a:latin typeface="Calibri Light"/>
              <a:ea typeface="Montserrat"/>
              <a:cs typeface="Montserrat"/>
            </a:endParaRPr>
          </a:p>
          <a:p>
            <a:pPr>
              <a:defRPr/>
            </a:pPr>
            <a:r>
              <a:rPr lang="ru-RU" sz="1850" b="1" dirty="0">
                <a:solidFill>
                  <a:srgbClr val="6BA63F"/>
                </a:solidFill>
                <a:latin typeface="Calibri Light"/>
                <a:ea typeface="Montserrat"/>
                <a:cs typeface="Montserrat"/>
              </a:rPr>
              <a:t>2 000+</a:t>
            </a:r>
            <a:endParaRPr sz="1850" b="1" dirty="0">
              <a:solidFill>
                <a:srgbClr val="6BA63F"/>
              </a:solidFill>
              <a:latin typeface="Calibri Light"/>
              <a:ea typeface="Montserrat"/>
              <a:cs typeface="Montserrat"/>
            </a:endParaRPr>
          </a:p>
          <a:p>
            <a:pPr>
              <a:defRPr/>
            </a:pPr>
            <a:endParaRPr lang="ru-RU" sz="500" dirty="0">
              <a:latin typeface="Calibri Light"/>
              <a:ea typeface="Montserrat"/>
              <a:cs typeface="Montserrat"/>
            </a:endParaRPr>
          </a:p>
          <a:p>
            <a:pPr>
              <a:defRPr/>
            </a:pPr>
            <a:endParaRPr sz="1150" dirty="0"/>
          </a:p>
        </p:txBody>
      </p:sp>
      <p:sp>
        <p:nvSpPr>
          <p:cNvPr id="49" name="Google Shape;126;p13">
            <a:extLst>
              <a:ext uri="{FF2B5EF4-FFF2-40B4-BE49-F238E27FC236}">
                <a16:creationId xmlns:a16="http://schemas.microsoft.com/office/drawing/2014/main" id="{2DC03236-0BCB-B934-7BC4-910A03A0832B}"/>
              </a:ext>
            </a:extLst>
          </p:cNvPr>
          <p:cNvSpPr/>
          <p:nvPr/>
        </p:nvSpPr>
        <p:spPr bwMode="auto">
          <a:xfrm>
            <a:off x="6492601" y="4101262"/>
            <a:ext cx="1232792" cy="768961"/>
          </a:xfrm>
          <a:prstGeom prst="snip2DiagRect">
            <a:avLst>
              <a:gd name="adj1" fmla="val 12385"/>
              <a:gd name="adj2" fmla="val 0"/>
            </a:avLst>
          </a:prstGeom>
          <a:noFill/>
          <a:ln w="12700" cap="flat" cmpd="sng">
            <a:solidFill>
              <a:srgbClr val="6BA6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5712" tIns="27848" rIns="55712" bIns="27848" anchor="ctr" anchorCtr="0">
            <a:noAutofit/>
          </a:bodyPr>
          <a:lstStyle/>
          <a:p>
            <a:pPr algn="ctr">
              <a:defRPr/>
            </a:pPr>
            <a:endParaRPr sz="1100">
              <a:latin typeface="Calibri"/>
              <a:ea typeface="Calibri"/>
              <a:cs typeface="Calibri"/>
            </a:endParaRPr>
          </a:p>
        </p:txBody>
      </p:sp>
      <p:sp>
        <p:nvSpPr>
          <p:cNvPr id="52" name="Google Shape;132;p13">
            <a:extLst>
              <a:ext uri="{FF2B5EF4-FFF2-40B4-BE49-F238E27FC236}">
                <a16:creationId xmlns:a16="http://schemas.microsoft.com/office/drawing/2014/main" id="{EBE710C3-EF63-0C37-5EDB-A4FDEA951167}"/>
              </a:ext>
            </a:extLst>
          </p:cNvPr>
          <p:cNvSpPr/>
          <p:nvPr/>
        </p:nvSpPr>
        <p:spPr bwMode="auto">
          <a:xfrm>
            <a:off x="5043942" y="4101260"/>
            <a:ext cx="1243817" cy="768961"/>
          </a:xfrm>
          <a:prstGeom prst="snip2DiagRect">
            <a:avLst>
              <a:gd name="adj1" fmla="val 12385"/>
              <a:gd name="adj2" fmla="val 0"/>
            </a:avLst>
          </a:prstGeom>
          <a:noFill/>
          <a:ln w="12700" cap="flat" cmpd="sng">
            <a:solidFill>
              <a:srgbClr val="6BA6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5712" tIns="27848" rIns="55712" bIns="27848" anchor="ctr" anchorCtr="0">
            <a:noAutofit/>
          </a:bodyPr>
          <a:lstStyle/>
          <a:p>
            <a:pPr algn="ctr">
              <a:defRPr/>
            </a:pPr>
            <a:endParaRPr sz="1100">
              <a:latin typeface="Calibri"/>
              <a:ea typeface="Calibri"/>
              <a:cs typeface="Calibri"/>
            </a:endParaRPr>
          </a:p>
        </p:txBody>
      </p:sp>
      <p:sp>
        <p:nvSpPr>
          <p:cNvPr id="53" name="Google Shape;133;p13">
            <a:extLst>
              <a:ext uri="{FF2B5EF4-FFF2-40B4-BE49-F238E27FC236}">
                <a16:creationId xmlns:a16="http://schemas.microsoft.com/office/drawing/2014/main" id="{0F4CAB4E-4F1A-6EEE-A9CD-570307B5FC64}"/>
              </a:ext>
            </a:extLst>
          </p:cNvPr>
          <p:cNvSpPr/>
          <p:nvPr/>
        </p:nvSpPr>
        <p:spPr bwMode="auto">
          <a:xfrm>
            <a:off x="5107597" y="4209175"/>
            <a:ext cx="1724653" cy="845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712" tIns="27848" rIns="55712" bIns="27848" anchor="t" anchorCtr="0">
            <a:noAutofit/>
          </a:bodyPr>
          <a:lstStyle/>
          <a:p>
            <a:pPr>
              <a:defRPr/>
            </a:pPr>
            <a:r>
              <a:rPr lang="ru-RU" sz="850" dirty="0">
                <a:latin typeface="Calibri Light"/>
                <a:ea typeface="Montserrat"/>
                <a:cs typeface="Montserrat"/>
              </a:rPr>
              <a:t>Услуг от партнеров</a:t>
            </a:r>
          </a:p>
          <a:p>
            <a:pPr>
              <a:defRPr/>
            </a:pPr>
            <a:endParaRPr sz="850" b="1" dirty="0">
              <a:latin typeface="Calibri Light"/>
              <a:ea typeface="Montserrat"/>
              <a:cs typeface="Montserrat"/>
            </a:endParaRPr>
          </a:p>
          <a:p>
            <a:pPr>
              <a:defRPr/>
            </a:pPr>
            <a:r>
              <a:rPr lang="ru-RU" sz="1850" b="1" dirty="0">
                <a:solidFill>
                  <a:srgbClr val="6BA63F"/>
                </a:solidFill>
                <a:latin typeface="Calibri Light"/>
                <a:ea typeface="Montserrat"/>
                <a:cs typeface="Montserrat"/>
              </a:rPr>
              <a:t>8 000+ </a:t>
            </a:r>
            <a:endParaRPr sz="1850" b="1" dirty="0">
              <a:solidFill>
                <a:srgbClr val="6BA63F"/>
              </a:solidFill>
              <a:latin typeface="Calibri Light"/>
              <a:ea typeface="Montserrat"/>
              <a:cs typeface="Montserrat"/>
            </a:endParaRPr>
          </a:p>
          <a:p>
            <a:pPr>
              <a:defRPr/>
            </a:pPr>
            <a:endParaRPr lang="ru-RU" sz="500" dirty="0">
              <a:latin typeface="Calibri Light"/>
              <a:ea typeface="Montserrat"/>
              <a:cs typeface="Montserrat"/>
            </a:endParaRPr>
          </a:p>
          <a:p>
            <a:pPr>
              <a:defRPr/>
            </a:pPr>
            <a:endParaRPr sz="1150" dirty="0"/>
          </a:p>
        </p:txBody>
      </p:sp>
      <p:sp>
        <p:nvSpPr>
          <p:cNvPr id="54" name="Google Shape;133;p13">
            <a:extLst>
              <a:ext uri="{FF2B5EF4-FFF2-40B4-BE49-F238E27FC236}">
                <a16:creationId xmlns:a16="http://schemas.microsoft.com/office/drawing/2014/main" id="{F160739D-B050-617C-80C4-FD5D606B8FF5}"/>
              </a:ext>
            </a:extLst>
          </p:cNvPr>
          <p:cNvSpPr/>
          <p:nvPr/>
        </p:nvSpPr>
        <p:spPr bwMode="auto">
          <a:xfrm>
            <a:off x="6503208" y="4212613"/>
            <a:ext cx="1724653" cy="845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712" tIns="27848" rIns="55712" bIns="27848" anchor="t" anchorCtr="0">
            <a:noAutofit/>
          </a:bodyPr>
          <a:lstStyle/>
          <a:p>
            <a:pPr>
              <a:defRPr/>
            </a:pPr>
            <a:r>
              <a:rPr lang="ru-RU" sz="850" dirty="0">
                <a:latin typeface="Calibri Light"/>
                <a:ea typeface="Montserrat"/>
                <a:cs typeface="Montserrat"/>
              </a:rPr>
              <a:t>Объектов загородной недвижимости</a:t>
            </a:r>
            <a:endParaRPr sz="850" b="1" dirty="0">
              <a:latin typeface="Calibri Light"/>
              <a:ea typeface="Montserrat"/>
              <a:cs typeface="Montserrat"/>
            </a:endParaRPr>
          </a:p>
          <a:p>
            <a:pPr>
              <a:defRPr/>
            </a:pPr>
            <a:r>
              <a:rPr lang="ru-RU" sz="1850" b="1" dirty="0">
                <a:solidFill>
                  <a:srgbClr val="6BA63F"/>
                </a:solidFill>
                <a:latin typeface="Calibri Light"/>
                <a:ea typeface="Montserrat"/>
                <a:cs typeface="Montserrat"/>
              </a:rPr>
              <a:t>1 000 000+</a:t>
            </a:r>
            <a:endParaRPr sz="1850" b="1" dirty="0">
              <a:solidFill>
                <a:srgbClr val="6BA63F"/>
              </a:solidFill>
              <a:latin typeface="Calibri Light"/>
              <a:ea typeface="Montserrat"/>
              <a:cs typeface="Montserrat"/>
            </a:endParaRPr>
          </a:p>
          <a:p>
            <a:pPr>
              <a:defRPr/>
            </a:pPr>
            <a:endParaRPr lang="ru-RU" sz="500" dirty="0">
              <a:latin typeface="Calibri Light"/>
              <a:ea typeface="Montserrat"/>
              <a:cs typeface="Montserrat"/>
            </a:endParaRPr>
          </a:p>
          <a:p>
            <a:pPr>
              <a:defRPr/>
            </a:pPr>
            <a:endParaRPr sz="1150" dirty="0"/>
          </a:p>
        </p:txBody>
      </p:sp>
    </p:spTree>
    <p:extLst>
      <p:ext uri="{BB962C8B-B14F-4D97-AF65-F5344CB8AC3E}">
        <p14:creationId xmlns:p14="http://schemas.microsoft.com/office/powerpoint/2010/main" val="3630042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13" y="1275606"/>
            <a:ext cx="7861336" cy="33025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1" r="1791"/>
          <a:stretch/>
        </p:blipFill>
        <p:spPr>
          <a:xfrm>
            <a:off x="611560" y="516810"/>
            <a:ext cx="7920880" cy="830804"/>
          </a:xfrm>
          <a:prstGeom prst="rect">
            <a:avLst/>
          </a:prstGeom>
        </p:spPr>
      </p:pic>
      <p:sp>
        <p:nvSpPr>
          <p:cNvPr id="8" name="Текст 3"/>
          <p:cNvSpPr txBox="1"/>
          <p:nvPr/>
        </p:nvSpPr>
        <p:spPr bwMode="auto">
          <a:xfrm>
            <a:off x="251520" y="4662621"/>
            <a:ext cx="7805436" cy="23038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742931">
              <a:lnSpc>
                <a:spcPct val="90000"/>
              </a:lnSpc>
              <a:spcBef>
                <a:spcPts val="813"/>
              </a:spcBef>
              <a:buFont typeface="Arial"/>
              <a:buNone/>
              <a:defRPr sz="195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557199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95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28664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65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00130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55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671596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55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043061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5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527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5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5993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5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459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5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600" dirty="0">
                <a:solidFill>
                  <a:srgbClr val="6BA63F"/>
                </a:solidFill>
              </a:rPr>
              <a:t>ПЛАТФОРМА «СВОЁ ЖИЛЬЕ» ОТ РОССЕЛЬХОЗБАНКА</a:t>
            </a:r>
            <a:endParaRPr sz="16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6256" y="3795886"/>
            <a:ext cx="1051548" cy="104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369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B28F60A8-B7E0-1544-8231-1DED1DBDACFC}"/>
              </a:ext>
            </a:extLst>
          </p:cNvPr>
          <p:cNvCxnSpPr>
            <a:cxnSpLocks/>
            <a:stCxn id="37" idx="4"/>
            <a:endCxn id="22" idx="4"/>
          </p:cNvCxnSpPr>
          <p:nvPr/>
        </p:nvCxnSpPr>
        <p:spPr>
          <a:xfrm flipH="1">
            <a:off x="490833" y="1784299"/>
            <a:ext cx="1763" cy="1915877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Овал 36">
            <a:extLst>
              <a:ext uri="{FF2B5EF4-FFF2-40B4-BE49-F238E27FC236}">
                <a16:creationId xmlns:a16="http://schemas.microsoft.com/office/drawing/2014/main" id="{7BD88ED7-E2BF-7543-AFD5-C9E8EE532425}"/>
              </a:ext>
            </a:extLst>
          </p:cNvPr>
          <p:cNvSpPr/>
          <p:nvPr/>
        </p:nvSpPr>
        <p:spPr>
          <a:xfrm>
            <a:off x="302915" y="1404937"/>
            <a:ext cx="379362" cy="379362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63"/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8D087F3B-12E5-9140-AE95-B65204BE2A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9512" y="158044"/>
            <a:ext cx="6619800" cy="342899"/>
          </a:xfrm>
        </p:spPr>
        <p:txBody>
          <a:bodyPr>
            <a:noAutofit/>
          </a:bodyPr>
          <a:lstStyle/>
          <a:p>
            <a:pPr algn="l"/>
            <a:r>
              <a:rPr lang="ru-RU" sz="1400" b="0" kern="1200" dirty="0">
                <a:solidFill>
                  <a:srgbClr val="6BA63F"/>
                </a:solidFill>
                <a:latin typeface="Calibri Light"/>
                <a:ea typeface="+mj-ea"/>
                <a:cs typeface="+mj-cs"/>
              </a:rPr>
              <a:t>ЧТО ТАКОЕ СВОЁ ЖИЛЬЕ?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08F894B-EA7E-6745-B02E-10D992D7AFB4}"/>
              </a:ext>
            </a:extLst>
          </p:cNvPr>
          <p:cNvSpPr/>
          <p:nvPr/>
        </p:nvSpPr>
        <p:spPr>
          <a:xfrm>
            <a:off x="323528" y="654569"/>
            <a:ext cx="5461844" cy="405239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r>
              <a:rPr lang="ru-RU" sz="850" spc="-18" dirty="0">
                <a:latin typeface="+mj-lt"/>
              </a:rPr>
              <a:t>Цифровая платформа по развитию ипотечного кредитования Россельхозбанка</a:t>
            </a:r>
            <a:endParaRPr lang="ru-RU" sz="850" b="1" spc="-18" dirty="0">
              <a:latin typeface="+mj-lt"/>
            </a:endParaRPr>
          </a:p>
          <a:p>
            <a:pPr>
              <a:spcBef>
                <a:spcPts val="366"/>
              </a:spcBef>
            </a:pPr>
            <a:r>
              <a:rPr lang="ru-RU" sz="850" dirty="0">
                <a:latin typeface="+mj-lt"/>
              </a:rPr>
              <a:t>Здесь собраны все сервисы приобретения жилья с помощью ипотеки от Банка, а так же по его обслуживанию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57AFF87-8EF1-754C-833C-C23ACFDDB5B3}"/>
              </a:ext>
            </a:extLst>
          </p:cNvPr>
          <p:cNvSpPr txBox="1"/>
          <p:nvPr/>
        </p:nvSpPr>
        <p:spPr>
          <a:xfrm>
            <a:off x="655269" y="1851670"/>
            <a:ext cx="4874371" cy="2194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57101">
              <a:spcAft>
                <a:spcPts val="1097"/>
              </a:spcAft>
            </a:pPr>
            <a:r>
              <a:rPr lang="ru-RU" sz="825" dirty="0">
                <a:latin typeface="+mj-lt"/>
                <a:ea typeface="Montserrat Semi" charset="0"/>
                <a:cs typeface="Segoe UI" panose="020B0502040204020203" pitchFamily="34" charset="0"/>
              </a:rPr>
              <a:t>Предоставить клиентам возможность подбора недвижимости и финансировать ее покупку с помощью ипотеки</a:t>
            </a:r>
          </a:p>
          <a:p>
            <a:pPr defTabSz="557101">
              <a:spcAft>
                <a:spcPts val="1097"/>
              </a:spcAft>
            </a:pPr>
            <a:r>
              <a:rPr lang="ru-RU" sz="825" dirty="0">
                <a:latin typeface="+mj-lt"/>
                <a:ea typeface="Montserrat Semi" charset="0"/>
                <a:cs typeface="Segoe UI" panose="020B0502040204020203" pitchFamily="34" charset="0"/>
              </a:rPr>
              <a:t>Предоставить финансовые сервисы по подбору кредитной программы для приобретения/ремонта недвижимости с возможностью подачи цифровой заявки, кредитным калькулятором, оценкой недвижимости и сопутствующим комплексом услуг</a:t>
            </a:r>
          </a:p>
          <a:p>
            <a:pPr defTabSz="557101">
              <a:spcAft>
                <a:spcPts val="1097"/>
              </a:spcAft>
            </a:pPr>
            <a:r>
              <a:rPr lang="ru-RU" sz="825" dirty="0">
                <a:latin typeface="+mj-lt"/>
                <a:ea typeface="Montserrat Semi" charset="0"/>
                <a:cs typeface="Segoe UI" panose="020B0502040204020203" pitchFamily="34" charset="0"/>
              </a:rPr>
              <a:t>Оптимизировать все рутинные операции по приобретению недвижимости</a:t>
            </a:r>
          </a:p>
          <a:p>
            <a:pPr defTabSz="557101">
              <a:spcAft>
                <a:spcPts val="1097"/>
              </a:spcAft>
            </a:pPr>
            <a:r>
              <a:rPr lang="ru-RU" sz="825" dirty="0">
                <a:latin typeface="+mj-lt"/>
                <a:ea typeface="Montserrat Semi" charset="0"/>
                <a:cs typeface="Segoe UI" panose="020B0502040204020203" pitchFamily="34" charset="0"/>
              </a:rPr>
              <a:t>Выстроить весь путь по оформлению </a:t>
            </a:r>
            <a:r>
              <a:rPr lang="ru-RU" sz="850" dirty="0">
                <a:latin typeface="+mj-lt"/>
                <a:ea typeface="Montserrat Semi" charset="0"/>
                <a:cs typeface="Segoe UI" panose="020B0502040204020203" pitchFamily="34" charset="0"/>
              </a:rPr>
              <a:t>ипотечного</a:t>
            </a:r>
            <a:r>
              <a:rPr lang="ru-RU" sz="825" dirty="0">
                <a:latin typeface="+mj-lt"/>
                <a:ea typeface="Montserrat Semi" charset="0"/>
                <a:cs typeface="Segoe UI" panose="020B0502040204020203" pitchFamily="34" charset="0"/>
              </a:rPr>
              <a:t> кредита и оформлению права собственности в онлайн формате</a:t>
            </a:r>
          </a:p>
          <a:p>
            <a:pPr defTabSz="557101">
              <a:spcAft>
                <a:spcPts val="1097"/>
              </a:spcAft>
            </a:pPr>
            <a:r>
              <a:rPr lang="ru-RU" sz="825" dirty="0">
                <a:latin typeface="+mj-lt"/>
                <a:ea typeface="Montserrat Semi" charset="0"/>
                <a:cs typeface="Segoe UI" panose="020B0502040204020203" pitchFamily="34" charset="0"/>
              </a:rPr>
              <a:t>Построить доверительные и взаимовыгодные отношения с партнерами Банка в области ипотечного кредитования на долгосрочную перспективу</a:t>
            </a:r>
          </a:p>
          <a:p>
            <a:pPr defTabSz="557101">
              <a:spcAft>
                <a:spcPts val="1097"/>
              </a:spcAft>
            </a:pPr>
            <a:endParaRPr lang="ru-RU" sz="825" dirty="0">
              <a:latin typeface="+mj-lt"/>
              <a:ea typeface="Montserrat Semi" charset="0"/>
              <a:cs typeface="Segoe UI" panose="020B0502040204020203" pitchFamily="34" charset="0"/>
            </a:endParaRP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106A32C4-FFA2-7D46-A786-2A74C91D39EB}"/>
              </a:ext>
            </a:extLst>
          </p:cNvPr>
          <p:cNvSpPr/>
          <p:nvPr/>
        </p:nvSpPr>
        <p:spPr>
          <a:xfrm>
            <a:off x="402833" y="1931456"/>
            <a:ext cx="176000" cy="176000"/>
          </a:xfrm>
          <a:prstGeom prst="ellipse">
            <a:avLst/>
          </a:prstGeom>
          <a:solidFill>
            <a:schemeClr val="bg1"/>
          </a:solidFill>
          <a:ln>
            <a:solidFill>
              <a:srgbClr val="6BC0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25" b="1" dirty="0">
                <a:solidFill>
                  <a:srgbClr val="00B050"/>
                </a:solidFill>
                <a:latin typeface="+mj-lt"/>
              </a:rPr>
              <a:t>1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B2F595F8-786E-AB43-9E6A-F85DE24CEAEE}"/>
              </a:ext>
            </a:extLst>
          </p:cNvPr>
          <p:cNvSpPr/>
          <p:nvPr/>
        </p:nvSpPr>
        <p:spPr>
          <a:xfrm>
            <a:off x="402833" y="2342140"/>
            <a:ext cx="176000" cy="176000"/>
          </a:xfrm>
          <a:prstGeom prst="ellipse">
            <a:avLst/>
          </a:prstGeom>
          <a:solidFill>
            <a:schemeClr val="bg1"/>
          </a:solidFill>
          <a:ln>
            <a:solidFill>
              <a:srgbClr val="6BC0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25" b="1" dirty="0">
                <a:solidFill>
                  <a:srgbClr val="00B050"/>
                </a:solidFill>
                <a:latin typeface="+mj-lt"/>
              </a:rPr>
              <a:t>2</a:t>
            </a: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90B33D52-6535-8D45-8EB5-F311244EBF8E}"/>
              </a:ext>
            </a:extLst>
          </p:cNvPr>
          <p:cNvSpPr/>
          <p:nvPr/>
        </p:nvSpPr>
        <p:spPr>
          <a:xfrm>
            <a:off x="402833" y="2831594"/>
            <a:ext cx="176000" cy="176000"/>
          </a:xfrm>
          <a:prstGeom prst="ellipse">
            <a:avLst/>
          </a:prstGeom>
          <a:solidFill>
            <a:schemeClr val="bg1"/>
          </a:solidFill>
          <a:ln>
            <a:solidFill>
              <a:srgbClr val="6BC0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25" b="1" dirty="0">
                <a:solidFill>
                  <a:srgbClr val="00B050"/>
                </a:solidFill>
                <a:latin typeface="+mj-lt"/>
              </a:rPr>
              <a:t>3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E30D9BB1-5AA2-9A42-9F61-0B2D73FAB481}"/>
              </a:ext>
            </a:extLst>
          </p:cNvPr>
          <p:cNvSpPr/>
          <p:nvPr/>
        </p:nvSpPr>
        <p:spPr>
          <a:xfrm>
            <a:off x="402833" y="3127233"/>
            <a:ext cx="176000" cy="176000"/>
          </a:xfrm>
          <a:prstGeom prst="ellipse">
            <a:avLst/>
          </a:prstGeom>
          <a:solidFill>
            <a:schemeClr val="bg1"/>
          </a:solidFill>
          <a:ln>
            <a:solidFill>
              <a:srgbClr val="6BC0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25" b="1" dirty="0">
                <a:solidFill>
                  <a:srgbClr val="00B050"/>
                </a:solidFill>
                <a:latin typeface="+mj-lt"/>
              </a:rPr>
              <a:t>4</a:t>
            </a: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71CFAE6E-5943-0243-9A68-1B4DC0BCE843}"/>
              </a:ext>
            </a:extLst>
          </p:cNvPr>
          <p:cNvSpPr/>
          <p:nvPr/>
        </p:nvSpPr>
        <p:spPr>
          <a:xfrm>
            <a:off x="402833" y="3524176"/>
            <a:ext cx="176000" cy="176000"/>
          </a:xfrm>
          <a:prstGeom prst="ellipse">
            <a:avLst/>
          </a:prstGeom>
          <a:solidFill>
            <a:schemeClr val="bg1"/>
          </a:solidFill>
          <a:ln>
            <a:solidFill>
              <a:srgbClr val="6BC0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25" b="1" dirty="0">
                <a:solidFill>
                  <a:srgbClr val="00B050"/>
                </a:solidFill>
                <a:latin typeface="+mj-lt"/>
              </a:rPr>
              <a:t>5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66977635-5437-EC4E-89CA-C9A69C190578}"/>
              </a:ext>
            </a:extLst>
          </p:cNvPr>
          <p:cNvSpPr/>
          <p:nvPr/>
        </p:nvSpPr>
        <p:spPr>
          <a:xfrm>
            <a:off x="723205" y="1401987"/>
            <a:ext cx="1288093" cy="3645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43875" rIns="43875" bIns="43875" anchor="ctr">
            <a:spAutoFit/>
          </a:bodyPr>
          <a:lstStyle/>
          <a:p>
            <a:pPr>
              <a:lnSpc>
                <a:spcPts val="2474"/>
              </a:lnSpc>
              <a:spcBef>
                <a:spcPts val="610"/>
              </a:spcBef>
            </a:pPr>
            <a:r>
              <a:rPr lang="ru-RU" sz="1050" dirty="0">
                <a:solidFill>
                  <a:srgbClr val="6BC067"/>
                </a:solidFill>
                <a:latin typeface="+mj-lt"/>
                <a:ea typeface="Malgun Gothic" panose="020B0503020000020004" pitchFamily="34" charset="-127"/>
              </a:rPr>
              <a:t>НАШИ ЗАДАЧИ: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7048342" y="789068"/>
            <a:ext cx="1377668" cy="3070144"/>
            <a:chOff x="9250336" y="1002045"/>
            <a:chExt cx="2260788" cy="5038185"/>
          </a:xfrm>
        </p:grpSpPr>
        <p:pic>
          <p:nvPicPr>
            <p:cNvPr id="13" name="Picture 2" descr="C:\МОЕ\РоссельхозБанк\преза Наталья Кушнарева\всякое2-01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50336" y="1002045"/>
              <a:ext cx="2260788" cy="50381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326914" y="1282955"/>
              <a:ext cx="2084798" cy="4496053"/>
            </a:xfrm>
            <a:prstGeom prst="rect">
              <a:avLst/>
            </a:prstGeom>
          </p:spPr>
        </p:pic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47200EDE-94C0-1948-A94D-254FBE39A90B}"/>
              </a:ext>
            </a:extLst>
          </p:cNvPr>
          <p:cNvGrpSpPr/>
          <p:nvPr/>
        </p:nvGrpSpPr>
        <p:grpSpPr>
          <a:xfrm>
            <a:off x="380224" y="1495184"/>
            <a:ext cx="211046" cy="211721"/>
            <a:chOff x="1065213" y="3584576"/>
            <a:chExt cx="495301" cy="496888"/>
          </a:xfrm>
          <a:solidFill>
            <a:srgbClr val="4EA51B"/>
          </a:solidFill>
        </p:grpSpPr>
        <p:sp>
          <p:nvSpPr>
            <p:cNvPr id="24" name="Freeform 143">
              <a:extLst>
                <a:ext uri="{FF2B5EF4-FFF2-40B4-BE49-F238E27FC236}">
                  <a16:creationId xmlns:a16="http://schemas.microsoft.com/office/drawing/2014/main" id="{81ADA856-67DB-6748-AB43-94375DA869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5213" y="3584576"/>
              <a:ext cx="495300" cy="496888"/>
            </a:xfrm>
            <a:custGeom>
              <a:avLst/>
              <a:gdLst>
                <a:gd name="T0" fmla="*/ 128 w 256"/>
                <a:gd name="T1" fmla="*/ 256 h 256"/>
                <a:gd name="T2" fmla="*/ 0 w 256"/>
                <a:gd name="T3" fmla="*/ 128 h 256"/>
                <a:gd name="T4" fmla="*/ 128 w 256"/>
                <a:gd name="T5" fmla="*/ 0 h 256"/>
                <a:gd name="T6" fmla="*/ 173 w 256"/>
                <a:gd name="T7" fmla="*/ 9 h 256"/>
                <a:gd name="T8" fmla="*/ 171 w 256"/>
                <a:gd name="T9" fmla="*/ 16 h 256"/>
                <a:gd name="T10" fmla="*/ 128 w 256"/>
                <a:gd name="T11" fmla="*/ 8 h 256"/>
                <a:gd name="T12" fmla="*/ 8 w 256"/>
                <a:gd name="T13" fmla="*/ 128 h 256"/>
                <a:gd name="T14" fmla="*/ 128 w 256"/>
                <a:gd name="T15" fmla="*/ 248 h 256"/>
                <a:gd name="T16" fmla="*/ 248 w 256"/>
                <a:gd name="T17" fmla="*/ 128 h 256"/>
                <a:gd name="T18" fmla="*/ 240 w 256"/>
                <a:gd name="T19" fmla="*/ 86 h 256"/>
                <a:gd name="T20" fmla="*/ 248 w 256"/>
                <a:gd name="T21" fmla="*/ 83 h 256"/>
                <a:gd name="T22" fmla="*/ 256 w 256"/>
                <a:gd name="T23" fmla="*/ 128 h 256"/>
                <a:gd name="T24" fmla="*/ 128 w 256"/>
                <a:gd name="T25" fmla="*/ 25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6" h="256">
                  <a:moveTo>
                    <a:pt x="128" y="256"/>
                  </a:moveTo>
                  <a:cubicBezTo>
                    <a:pt x="57" y="256"/>
                    <a:pt x="0" y="199"/>
                    <a:pt x="0" y="128"/>
                  </a:cubicBezTo>
                  <a:cubicBezTo>
                    <a:pt x="0" y="58"/>
                    <a:pt x="57" y="0"/>
                    <a:pt x="128" y="0"/>
                  </a:cubicBezTo>
                  <a:cubicBezTo>
                    <a:pt x="144" y="0"/>
                    <a:pt x="159" y="3"/>
                    <a:pt x="173" y="9"/>
                  </a:cubicBezTo>
                  <a:cubicBezTo>
                    <a:pt x="171" y="16"/>
                    <a:pt x="171" y="16"/>
                    <a:pt x="171" y="16"/>
                  </a:cubicBezTo>
                  <a:cubicBezTo>
                    <a:pt x="157" y="11"/>
                    <a:pt x="143" y="8"/>
                    <a:pt x="128" y="8"/>
                  </a:cubicBezTo>
                  <a:cubicBezTo>
                    <a:pt x="62" y="8"/>
                    <a:pt x="8" y="62"/>
                    <a:pt x="8" y="128"/>
                  </a:cubicBezTo>
                  <a:cubicBezTo>
                    <a:pt x="8" y="195"/>
                    <a:pt x="62" y="248"/>
                    <a:pt x="128" y="248"/>
                  </a:cubicBezTo>
                  <a:cubicBezTo>
                    <a:pt x="194" y="248"/>
                    <a:pt x="248" y="195"/>
                    <a:pt x="248" y="128"/>
                  </a:cubicBezTo>
                  <a:cubicBezTo>
                    <a:pt x="248" y="114"/>
                    <a:pt x="245" y="99"/>
                    <a:pt x="240" y="86"/>
                  </a:cubicBezTo>
                  <a:cubicBezTo>
                    <a:pt x="248" y="83"/>
                    <a:pt x="248" y="83"/>
                    <a:pt x="248" y="83"/>
                  </a:cubicBezTo>
                  <a:cubicBezTo>
                    <a:pt x="253" y="97"/>
                    <a:pt x="256" y="113"/>
                    <a:pt x="256" y="128"/>
                  </a:cubicBezTo>
                  <a:cubicBezTo>
                    <a:pt x="256" y="199"/>
                    <a:pt x="199" y="256"/>
                    <a:pt x="128" y="2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5721" tIns="27861" rIns="55721" bIns="27861" numCol="1" anchor="t" anchorCtr="0" compatLnSpc="1">
              <a:prstTxWarp prst="textNoShape">
                <a:avLst/>
              </a:prstTxWarp>
            </a:bodyPr>
            <a:lstStyle/>
            <a:p>
              <a:endParaRPr lang="ru-RU" sz="1097" dirty="0"/>
            </a:p>
          </p:txBody>
        </p:sp>
        <p:sp>
          <p:nvSpPr>
            <p:cNvPr id="26" name="Freeform 144">
              <a:extLst>
                <a:ext uri="{FF2B5EF4-FFF2-40B4-BE49-F238E27FC236}">
                  <a16:creationId xmlns:a16="http://schemas.microsoft.com/office/drawing/2014/main" id="{7D631211-CEC0-0844-BBB5-3D2DE5EA2F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513" y="3589338"/>
              <a:ext cx="252413" cy="249238"/>
            </a:xfrm>
            <a:custGeom>
              <a:avLst/>
              <a:gdLst>
                <a:gd name="T0" fmla="*/ 8 w 159"/>
                <a:gd name="T1" fmla="*/ 157 h 157"/>
                <a:gd name="T2" fmla="*/ 0 w 159"/>
                <a:gd name="T3" fmla="*/ 151 h 157"/>
                <a:gd name="T4" fmla="*/ 152 w 159"/>
                <a:gd name="T5" fmla="*/ 0 h 157"/>
                <a:gd name="T6" fmla="*/ 159 w 159"/>
                <a:gd name="T7" fmla="*/ 6 h 157"/>
                <a:gd name="T8" fmla="*/ 8 w 159"/>
                <a:gd name="T9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157">
                  <a:moveTo>
                    <a:pt x="8" y="157"/>
                  </a:moveTo>
                  <a:lnTo>
                    <a:pt x="0" y="151"/>
                  </a:lnTo>
                  <a:lnTo>
                    <a:pt x="152" y="0"/>
                  </a:lnTo>
                  <a:lnTo>
                    <a:pt x="159" y="6"/>
                  </a:lnTo>
                  <a:lnTo>
                    <a:pt x="8" y="1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5721" tIns="27861" rIns="55721" bIns="27861" numCol="1" anchor="t" anchorCtr="0" compatLnSpc="1">
              <a:prstTxWarp prst="textNoShape">
                <a:avLst/>
              </a:prstTxWarp>
            </a:bodyPr>
            <a:lstStyle/>
            <a:p>
              <a:endParaRPr lang="ru-RU" sz="1097" dirty="0"/>
            </a:p>
          </p:txBody>
        </p:sp>
        <p:sp>
          <p:nvSpPr>
            <p:cNvPr id="27" name="Freeform 145">
              <a:extLst>
                <a:ext uri="{FF2B5EF4-FFF2-40B4-BE49-F238E27FC236}">
                  <a16:creationId xmlns:a16="http://schemas.microsoft.com/office/drawing/2014/main" id="{7D116FC1-71F7-864E-846B-A0EA9B358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8601" y="3584576"/>
              <a:ext cx="61913" cy="61913"/>
            </a:xfrm>
            <a:custGeom>
              <a:avLst/>
              <a:gdLst>
                <a:gd name="T0" fmla="*/ 39 w 39"/>
                <a:gd name="T1" fmla="*/ 39 h 39"/>
                <a:gd name="T2" fmla="*/ 0 w 39"/>
                <a:gd name="T3" fmla="*/ 39 h 39"/>
                <a:gd name="T4" fmla="*/ 0 w 39"/>
                <a:gd name="T5" fmla="*/ 0 h 39"/>
                <a:gd name="T6" fmla="*/ 10 w 39"/>
                <a:gd name="T7" fmla="*/ 0 h 39"/>
                <a:gd name="T8" fmla="*/ 10 w 39"/>
                <a:gd name="T9" fmla="*/ 30 h 39"/>
                <a:gd name="T10" fmla="*/ 39 w 39"/>
                <a:gd name="T11" fmla="*/ 30 h 39"/>
                <a:gd name="T12" fmla="*/ 39 w 39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9">
                  <a:moveTo>
                    <a:pt x="39" y="39"/>
                  </a:moveTo>
                  <a:lnTo>
                    <a:pt x="0" y="39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30"/>
                  </a:lnTo>
                  <a:lnTo>
                    <a:pt x="39" y="30"/>
                  </a:lnTo>
                  <a:lnTo>
                    <a:pt x="39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5721" tIns="27861" rIns="55721" bIns="27861" numCol="1" anchor="t" anchorCtr="0" compatLnSpc="1">
              <a:prstTxWarp prst="textNoShape">
                <a:avLst/>
              </a:prstTxWarp>
            </a:bodyPr>
            <a:lstStyle/>
            <a:p>
              <a:endParaRPr lang="ru-RU" sz="1097" dirty="0"/>
            </a:p>
          </p:txBody>
        </p:sp>
        <p:sp>
          <p:nvSpPr>
            <p:cNvPr id="28" name="Freeform 146">
              <a:extLst>
                <a:ext uri="{FF2B5EF4-FFF2-40B4-BE49-F238E27FC236}">
                  <a16:creationId xmlns:a16="http://schemas.microsoft.com/office/drawing/2014/main" id="{2CB31ED1-CFBC-2E49-8C18-931FE4717B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8438" y="3616326"/>
              <a:ext cx="61913" cy="61913"/>
            </a:xfrm>
            <a:custGeom>
              <a:avLst/>
              <a:gdLst>
                <a:gd name="T0" fmla="*/ 39 w 39"/>
                <a:gd name="T1" fmla="*/ 39 h 39"/>
                <a:gd name="T2" fmla="*/ 0 w 39"/>
                <a:gd name="T3" fmla="*/ 39 h 39"/>
                <a:gd name="T4" fmla="*/ 0 w 39"/>
                <a:gd name="T5" fmla="*/ 0 h 39"/>
                <a:gd name="T6" fmla="*/ 10 w 39"/>
                <a:gd name="T7" fmla="*/ 0 h 39"/>
                <a:gd name="T8" fmla="*/ 10 w 39"/>
                <a:gd name="T9" fmla="*/ 29 h 39"/>
                <a:gd name="T10" fmla="*/ 39 w 39"/>
                <a:gd name="T11" fmla="*/ 29 h 39"/>
                <a:gd name="T12" fmla="*/ 39 w 39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9">
                  <a:moveTo>
                    <a:pt x="39" y="39"/>
                  </a:moveTo>
                  <a:lnTo>
                    <a:pt x="0" y="39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9"/>
                  </a:lnTo>
                  <a:lnTo>
                    <a:pt x="39" y="29"/>
                  </a:lnTo>
                  <a:lnTo>
                    <a:pt x="39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5721" tIns="27861" rIns="55721" bIns="27861" numCol="1" anchor="t" anchorCtr="0" compatLnSpc="1">
              <a:prstTxWarp prst="textNoShape">
                <a:avLst/>
              </a:prstTxWarp>
            </a:bodyPr>
            <a:lstStyle/>
            <a:p>
              <a:endParaRPr lang="ru-RU" sz="1097" dirty="0"/>
            </a:p>
          </p:txBody>
        </p:sp>
        <p:sp>
          <p:nvSpPr>
            <p:cNvPr id="29" name="Freeform 147">
              <a:extLst>
                <a:ext uri="{FF2B5EF4-FFF2-40B4-BE49-F238E27FC236}">
                  <a16:creationId xmlns:a16="http://schemas.microsoft.com/office/drawing/2014/main" id="{3D4E2CD7-47C2-DB44-A8F8-56485FE562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11251" y="3632201"/>
              <a:ext cx="403225" cy="403225"/>
            </a:xfrm>
            <a:custGeom>
              <a:avLst/>
              <a:gdLst>
                <a:gd name="T0" fmla="*/ 104 w 208"/>
                <a:gd name="T1" fmla="*/ 208 h 208"/>
                <a:gd name="T2" fmla="*/ 0 w 208"/>
                <a:gd name="T3" fmla="*/ 104 h 208"/>
                <a:gd name="T4" fmla="*/ 104 w 208"/>
                <a:gd name="T5" fmla="*/ 0 h 208"/>
                <a:gd name="T6" fmla="*/ 208 w 208"/>
                <a:gd name="T7" fmla="*/ 104 h 208"/>
                <a:gd name="T8" fmla="*/ 104 w 208"/>
                <a:gd name="T9" fmla="*/ 208 h 208"/>
                <a:gd name="T10" fmla="*/ 104 w 208"/>
                <a:gd name="T11" fmla="*/ 8 h 208"/>
                <a:gd name="T12" fmla="*/ 8 w 208"/>
                <a:gd name="T13" fmla="*/ 104 h 208"/>
                <a:gd name="T14" fmla="*/ 104 w 208"/>
                <a:gd name="T15" fmla="*/ 200 h 208"/>
                <a:gd name="T16" fmla="*/ 200 w 208"/>
                <a:gd name="T17" fmla="*/ 104 h 208"/>
                <a:gd name="T18" fmla="*/ 104 w 208"/>
                <a:gd name="T19" fmla="*/ 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08">
                  <a:moveTo>
                    <a:pt x="104" y="208"/>
                  </a:moveTo>
                  <a:cubicBezTo>
                    <a:pt x="47" y="208"/>
                    <a:pt x="0" y="162"/>
                    <a:pt x="0" y="104"/>
                  </a:cubicBezTo>
                  <a:cubicBezTo>
                    <a:pt x="0" y="47"/>
                    <a:pt x="47" y="0"/>
                    <a:pt x="104" y="0"/>
                  </a:cubicBezTo>
                  <a:cubicBezTo>
                    <a:pt x="161" y="0"/>
                    <a:pt x="208" y="47"/>
                    <a:pt x="208" y="104"/>
                  </a:cubicBezTo>
                  <a:cubicBezTo>
                    <a:pt x="208" y="162"/>
                    <a:pt x="161" y="208"/>
                    <a:pt x="104" y="208"/>
                  </a:cubicBezTo>
                  <a:close/>
                  <a:moveTo>
                    <a:pt x="104" y="8"/>
                  </a:moveTo>
                  <a:cubicBezTo>
                    <a:pt x="51" y="8"/>
                    <a:pt x="8" y="51"/>
                    <a:pt x="8" y="104"/>
                  </a:cubicBezTo>
                  <a:cubicBezTo>
                    <a:pt x="8" y="157"/>
                    <a:pt x="51" y="200"/>
                    <a:pt x="104" y="200"/>
                  </a:cubicBezTo>
                  <a:cubicBezTo>
                    <a:pt x="157" y="200"/>
                    <a:pt x="200" y="157"/>
                    <a:pt x="200" y="104"/>
                  </a:cubicBezTo>
                  <a:cubicBezTo>
                    <a:pt x="200" y="51"/>
                    <a:pt x="157" y="8"/>
                    <a:pt x="10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5721" tIns="27861" rIns="55721" bIns="27861" numCol="1" anchor="t" anchorCtr="0" compatLnSpc="1">
              <a:prstTxWarp prst="textNoShape">
                <a:avLst/>
              </a:prstTxWarp>
            </a:bodyPr>
            <a:lstStyle/>
            <a:p>
              <a:endParaRPr lang="ru-RU" sz="1097" dirty="0"/>
            </a:p>
          </p:txBody>
        </p:sp>
        <p:sp>
          <p:nvSpPr>
            <p:cNvPr id="30" name="Freeform 148">
              <a:extLst>
                <a:ext uri="{FF2B5EF4-FFF2-40B4-BE49-F238E27FC236}">
                  <a16:creationId xmlns:a16="http://schemas.microsoft.com/office/drawing/2014/main" id="{EC1D7E58-D14B-DC4D-8EF1-264E42D1D9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57288" y="3678238"/>
              <a:ext cx="311150" cy="311150"/>
            </a:xfrm>
            <a:custGeom>
              <a:avLst/>
              <a:gdLst>
                <a:gd name="T0" fmla="*/ 80 w 160"/>
                <a:gd name="T1" fmla="*/ 160 h 160"/>
                <a:gd name="T2" fmla="*/ 0 w 160"/>
                <a:gd name="T3" fmla="*/ 80 h 160"/>
                <a:gd name="T4" fmla="*/ 80 w 160"/>
                <a:gd name="T5" fmla="*/ 0 h 160"/>
                <a:gd name="T6" fmla="*/ 160 w 160"/>
                <a:gd name="T7" fmla="*/ 80 h 160"/>
                <a:gd name="T8" fmla="*/ 80 w 160"/>
                <a:gd name="T9" fmla="*/ 160 h 160"/>
                <a:gd name="T10" fmla="*/ 80 w 160"/>
                <a:gd name="T11" fmla="*/ 8 h 160"/>
                <a:gd name="T12" fmla="*/ 8 w 160"/>
                <a:gd name="T13" fmla="*/ 80 h 160"/>
                <a:gd name="T14" fmla="*/ 80 w 160"/>
                <a:gd name="T15" fmla="*/ 152 h 160"/>
                <a:gd name="T16" fmla="*/ 152 w 160"/>
                <a:gd name="T17" fmla="*/ 80 h 160"/>
                <a:gd name="T18" fmla="*/ 80 w 160"/>
                <a:gd name="T19" fmla="*/ 8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0" h="160">
                  <a:moveTo>
                    <a:pt x="80" y="160"/>
                  </a:moveTo>
                  <a:cubicBezTo>
                    <a:pt x="36" y="160"/>
                    <a:pt x="0" y="124"/>
                    <a:pt x="0" y="80"/>
                  </a:cubicBezTo>
                  <a:cubicBezTo>
                    <a:pt x="0" y="36"/>
                    <a:pt x="36" y="0"/>
                    <a:pt x="80" y="0"/>
                  </a:cubicBezTo>
                  <a:cubicBezTo>
                    <a:pt x="124" y="0"/>
                    <a:pt x="160" y="36"/>
                    <a:pt x="160" y="80"/>
                  </a:cubicBezTo>
                  <a:cubicBezTo>
                    <a:pt x="160" y="124"/>
                    <a:pt x="124" y="160"/>
                    <a:pt x="80" y="160"/>
                  </a:cubicBezTo>
                  <a:close/>
                  <a:moveTo>
                    <a:pt x="80" y="8"/>
                  </a:moveTo>
                  <a:cubicBezTo>
                    <a:pt x="40" y="8"/>
                    <a:pt x="8" y="41"/>
                    <a:pt x="8" y="80"/>
                  </a:cubicBezTo>
                  <a:cubicBezTo>
                    <a:pt x="8" y="120"/>
                    <a:pt x="40" y="152"/>
                    <a:pt x="80" y="152"/>
                  </a:cubicBezTo>
                  <a:cubicBezTo>
                    <a:pt x="120" y="152"/>
                    <a:pt x="152" y="120"/>
                    <a:pt x="152" y="80"/>
                  </a:cubicBezTo>
                  <a:cubicBezTo>
                    <a:pt x="152" y="41"/>
                    <a:pt x="120" y="8"/>
                    <a:pt x="8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5721" tIns="27861" rIns="55721" bIns="27861" numCol="1" anchor="t" anchorCtr="0" compatLnSpc="1">
              <a:prstTxWarp prst="textNoShape">
                <a:avLst/>
              </a:prstTxWarp>
            </a:bodyPr>
            <a:lstStyle/>
            <a:p>
              <a:endParaRPr lang="ru-RU" sz="1097" dirty="0"/>
            </a:p>
          </p:txBody>
        </p:sp>
        <p:sp>
          <p:nvSpPr>
            <p:cNvPr id="31" name="Freeform 149">
              <a:extLst>
                <a:ext uri="{FF2B5EF4-FFF2-40B4-BE49-F238E27FC236}">
                  <a16:creationId xmlns:a16="http://schemas.microsoft.com/office/drawing/2014/main" id="{3FBC41C4-BA44-D541-8B27-A745FEB3AC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04913" y="3724276"/>
              <a:ext cx="217488" cy="217488"/>
            </a:xfrm>
            <a:custGeom>
              <a:avLst/>
              <a:gdLst>
                <a:gd name="T0" fmla="*/ 56 w 112"/>
                <a:gd name="T1" fmla="*/ 112 h 112"/>
                <a:gd name="T2" fmla="*/ 0 w 112"/>
                <a:gd name="T3" fmla="*/ 56 h 112"/>
                <a:gd name="T4" fmla="*/ 56 w 112"/>
                <a:gd name="T5" fmla="*/ 0 h 112"/>
                <a:gd name="T6" fmla="*/ 112 w 112"/>
                <a:gd name="T7" fmla="*/ 56 h 112"/>
                <a:gd name="T8" fmla="*/ 56 w 112"/>
                <a:gd name="T9" fmla="*/ 112 h 112"/>
                <a:gd name="T10" fmla="*/ 56 w 112"/>
                <a:gd name="T11" fmla="*/ 8 h 112"/>
                <a:gd name="T12" fmla="*/ 8 w 112"/>
                <a:gd name="T13" fmla="*/ 56 h 112"/>
                <a:gd name="T14" fmla="*/ 56 w 112"/>
                <a:gd name="T15" fmla="*/ 104 h 112"/>
                <a:gd name="T16" fmla="*/ 104 w 112"/>
                <a:gd name="T17" fmla="*/ 56 h 112"/>
                <a:gd name="T18" fmla="*/ 56 w 112"/>
                <a:gd name="T19" fmla="*/ 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2" h="112">
                  <a:moveTo>
                    <a:pt x="56" y="112"/>
                  </a:moveTo>
                  <a:cubicBezTo>
                    <a:pt x="25" y="112"/>
                    <a:pt x="0" y="87"/>
                    <a:pt x="0" y="56"/>
                  </a:cubicBezTo>
                  <a:cubicBezTo>
                    <a:pt x="0" y="25"/>
                    <a:pt x="25" y="0"/>
                    <a:pt x="56" y="0"/>
                  </a:cubicBezTo>
                  <a:cubicBezTo>
                    <a:pt x="87" y="0"/>
                    <a:pt x="112" y="25"/>
                    <a:pt x="112" y="56"/>
                  </a:cubicBezTo>
                  <a:cubicBezTo>
                    <a:pt x="112" y="87"/>
                    <a:pt x="87" y="112"/>
                    <a:pt x="56" y="112"/>
                  </a:cubicBezTo>
                  <a:close/>
                  <a:moveTo>
                    <a:pt x="56" y="8"/>
                  </a:moveTo>
                  <a:cubicBezTo>
                    <a:pt x="30" y="8"/>
                    <a:pt x="8" y="30"/>
                    <a:pt x="8" y="56"/>
                  </a:cubicBezTo>
                  <a:cubicBezTo>
                    <a:pt x="8" y="83"/>
                    <a:pt x="30" y="104"/>
                    <a:pt x="56" y="104"/>
                  </a:cubicBezTo>
                  <a:cubicBezTo>
                    <a:pt x="82" y="104"/>
                    <a:pt x="104" y="83"/>
                    <a:pt x="104" y="56"/>
                  </a:cubicBezTo>
                  <a:cubicBezTo>
                    <a:pt x="104" y="30"/>
                    <a:pt x="82" y="8"/>
                    <a:pt x="5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5721" tIns="27861" rIns="55721" bIns="27861" numCol="1" anchor="t" anchorCtr="0" compatLnSpc="1">
              <a:prstTxWarp prst="textNoShape">
                <a:avLst/>
              </a:prstTxWarp>
            </a:bodyPr>
            <a:lstStyle/>
            <a:p>
              <a:endParaRPr lang="ru-RU" sz="1097" dirty="0"/>
            </a:p>
          </p:txBody>
        </p:sp>
        <p:sp>
          <p:nvSpPr>
            <p:cNvPr id="32" name="Freeform 150">
              <a:extLst>
                <a:ext uri="{FF2B5EF4-FFF2-40B4-BE49-F238E27FC236}">
                  <a16:creationId xmlns:a16="http://schemas.microsoft.com/office/drawing/2014/main" id="{BEFC722A-34D9-9D4A-8F55-0D03F82498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50951" y="3771901"/>
              <a:ext cx="123825" cy="123825"/>
            </a:xfrm>
            <a:custGeom>
              <a:avLst/>
              <a:gdLst>
                <a:gd name="T0" fmla="*/ 32 w 64"/>
                <a:gd name="T1" fmla="*/ 64 h 64"/>
                <a:gd name="T2" fmla="*/ 0 w 64"/>
                <a:gd name="T3" fmla="*/ 32 h 64"/>
                <a:gd name="T4" fmla="*/ 32 w 64"/>
                <a:gd name="T5" fmla="*/ 0 h 64"/>
                <a:gd name="T6" fmla="*/ 64 w 64"/>
                <a:gd name="T7" fmla="*/ 32 h 64"/>
                <a:gd name="T8" fmla="*/ 32 w 64"/>
                <a:gd name="T9" fmla="*/ 64 h 64"/>
                <a:gd name="T10" fmla="*/ 32 w 64"/>
                <a:gd name="T11" fmla="*/ 8 h 64"/>
                <a:gd name="T12" fmla="*/ 8 w 64"/>
                <a:gd name="T13" fmla="*/ 32 h 64"/>
                <a:gd name="T14" fmla="*/ 32 w 64"/>
                <a:gd name="T15" fmla="*/ 56 h 64"/>
                <a:gd name="T16" fmla="*/ 56 w 64"/>
                <a:gd name="T17" fmla="*/ 32 h 64"/>
                <a:gd name="T18" fmla="*/ 32 w 64"/>
                <a:gd name="T19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64"/>
                  </a:moveTo>
                  <a:cubicBezTo>
                    <a:pt x="14" y="64"/>
                    <a:pt x="0" y="50"/>
                    <a:pt x="0" y="32"/>
                  </a:cubicBezTo>
                  <a:cubicBezTo>
                    <a:pt x="0" y="15"/>
                    <a:pt x="14" y="0"/>
                    <a:pt x="32" y="0"/>
                  </a:cubicBezTo>
                  <a:cubicBezTo>
                    <a:pt x="50" y="0"/>
                    <a:pt x="64" y="15"/>
                    <a:pt x="64" y="32"/>
                  </a:cubicBezTo>
                  <a:cubicBezTo>
                    <a:pt x="64" y="50"/>
                    <a:pt x="50" y="64"/>
                    <a:pt x="32" y="64"/>
                  </a:cubicBezTo>
                  <a:close/>
                  <a:moveTo>
                    <a:pt x="32" y="8"/>
                  </a:moveTo>
                  <a:cubicBezTo>
                    <a:pt x="19" y="8"/>
                    <a:pt x="8" y="19"/>
                    <a:pt x="8" y="32"/>
                  </a:cubicBezTo>
                  <a:cubicBezTo>
                    <a:pt x="8" y="46"/>
                    <a:pt x="19" y="56"/>
                    <a:pt x="32" y="56"/>
                  </a:cubicBezTo>
                  <a:cubicBezTo>
                    <a:pt x="45" y="56"/>
                    <a:pt x="56" y="46"/>
                    <a:pt x="56" y="32"/>
                  </a:cubicBezTo>
                  <a:cubicBezTo>
                    <a:pt x="56" y="19"/>
                    <a:pt x="45" y="8"/>
                    <a:pt x="3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5721" tIns="27861" rIns="55721" bIns="27861" numCol="1" anchor="t" anchorCtr="0" compatLnSpc="1">
              <a:prstTxWarp prst="textNoShape">
                <a:avLst/>
              </a:prstTxWarp>
            </a:bodyPr>
            <a:lstStyle/>
            <a:p>
              <a:endParaRPr lang="ru-RU" sz="1097" dirty="0"/>
            </a:p>
          </p:txBody>
        </p:sp>
        <p:sp>
          <p:nvSpPr>
            <p:cNvPr id="33" name="Oval 151">
              <a:extLst>
                <a:ext uri="{FF2B5EF4-FFF2-40B4-BE49-F238E27FC236}">
                  <a16:creationId xmlns:a16="http://schemas.microsoft.com/office/drawing/2014/main" id="{534E6204-E1F2-0D4C-B9E5-C64FA4FF38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988" y="3817938"/>
              <a:ext cx="31750" cy="317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5721" tIns="27861" rIns="55721" bIns="27861" numCol="1" anchor="t" anchorCtr="0" compatLnSpc="1">
              <a:prstTxWarp prst="textNoShape">
                <a:avLst/>
              </a:prstTxWarp>
            </a:bodyPr>
            <a:lstStyle/>
            <a:p>
              <a:endParaRPr lang="ru-RU" sz="1097" dirty="0"/>
            </a:p>
          </p:txBody>
        </p:sp>
        <p:sp>
          <p:nvSpPr>
            <p:cNvPr id="34" name="Freeform 152">
              <a:extLst>
                <a:ext uri="{FF2B5EF4-FFF2-40B4-BE49-F238E27FC236}">
                  <a16:creationId xmlns:a16="http://schemas.microsoft.com/office/drawing/2014/main" id="{5F4F2CDB-E378-3648-B22A-1EAD602168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5213" y="3978276"/>
              <a:ext cx="98425" cy="103188"/>
            </a:xfrm>
            <a:custGeom>
              <a:avLst/>
              <a:gdLst>
                <a:gd name="T0" fmla="*/ 20 w 51"/>
                <a:gd name="T1" fmla="*/ 53 h 53"/>
                <a:gd name="T2" fmla="*/ 4 w 51"/>
                <a:gd name="T3" fmla="*/ 53 h 53"/>
                <a:gd name="T4" fmla="*/ 1 w 51"/>
                <a:gd name="T5" fmla="*/ 51 h 53"/>
                <a:gd name="T6" fmla="*/ 0 w 51"/>
                <a:gd name="T7" fmla="*/ 48 h 53"/>
                <a:gd name="T8" fmla="*/ 24 w 51"/>
                <a:gd name="T9" fmla="*/ 0 h 53"/>
                <a:gd name="T10" fmla="*/ 32 w 51"/>
                <a:gd name="T11" fmla="*/ 3 h 53"/>
                <a:gd name="T12" fmla="*/ 10 w 51"/>
                <a:gd name="T13" fmla="*/ 45 h 53"/>
                <a:gd name="T14" fmla="*/ 18 w 51"/>
                <a:gd name="T15" fmla="*/ 45 h 53"/>
                <a:gd name="T16" fmla="*/ 45 w 51"/>
                <a:gd name="T17" fmla="*/ 19 h 53"/>
                <a:gd name="T18" fmla="*/ 51 w 51"/>
                <a:gd name="T19" fmla="*/ 24 h 53"/>
                <a:gd name="T20" fmla="*/ 23 w 51"/>
                <a:gd name="T21" fmla="*/ 52 h 53"/>
                <a:gd name="T22" fmla="*/ 20 w 51"/>
                <a:gd name="T2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53">
                  <a:moveTo>
                    <a:pt x="20" y="53"/>
                  </a:moveTo>
                  <a:cubicBezTo>
                    <a:pt x="4" y="53"/>
                    <a:pt x="4" y="53"/>
                    <a:pt x="4" y="53"/>
                  </a:cubicBezTo>
                  <a:cubicBezTo>
                    <a:pt x="3" y="53"/>
                    <a:pt x="1" y="53"/>
                    <a:pt x="1" y="51"/>
                  </a:cubicBezTo>
                  <a:cubicBezTo>
                    <a:pt x="0" y="50"/>
                    <a:pt x="0" y="49"/>
                    <a:pt x="0" y="48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22" y="53"/>
                    <a:pt x="21" y="53"/>
                    <a:pt x="20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5721" tIns="27861" rIns="55721" bIns="27861" numCol="1" anchor="t" anchorCtr="0" compatLnSpc="1">
              <a:prstTxWarp prst="textNoShape">
                <a:avLst/>
              </a:prstTxWarp>
            </a:bodyPr>
            <a:lstStyle/>
            <a:p>
              <a:endParaRPr lang="ru-RU" sz="1097" dirty="0"/>
            </a:p>
          </p:txBody>
        </p:sp>
        <p:sp>
          <p:nvSpPr>
            <p:cNvPr id="35" name="Freeform 153">
              <a:extLst>
                <a:ext uri="{FF2B5EF4-FFF2-40B4-BE49-F238E27FC236}">
                  <a16:creationId xmlns:a16="http://schemas.microsoft.com/office/drawing/2014/main" id="{C34FB6FC-0AE2-C140-A33F-5DF3EC6A3A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2088" y="3978276"/>
              <a:ext cx="98425" cy="103188"/>
            </a:xfrm>
            <a:custGeom>
              <a:avLst/>
              <a:gdLst>
                <a:gd name="T0" fmla="*/ 47 w 51"/>
                <a:gd name="T1" fmla="*/ 53 h 53"/>
                <a:gd name="T2" fmla="*/ 31 w 51"/>
                <a:gd name="T3" fmla="*/ 53 h 53"/>
                <a:gd name="T4" fmla="*/ 28 w 51"/>
                <a:gd name="T5" fmla="*/ 52 h 53"/>
                <a:gd name="T6" fmla="*/ 0 w 51"/>
                <a:gd name="T7" fmla="*/ 24 h 53"/>
                <a:gd name="T8" fmla="*/ 6 w 51"/>
                <a:gd name="T9" fmla="*/ 19 h 53"/>
                <a:gd name="T10" fmla="*/ 33 w 51"/>
                <a:gd name="T11" fmla="*/ 45 h 53"/>
                <a:gd name="T12" fmla="*/ 41 w 51"/>
                <a:gd name="T13" fmla="*/ 45 h 53"/>
                <a:gd name="T14" fmla="*/ 19 w 51"/>
                <a:gd name="T15" fmla="*/ 3 h 53"/>
                <a:gd name="T16" fmla="*/ 27 w 51"/>
                <a:gd name="T17" fmla="*/ 0 h 53"/>
                <a:gd name="T18" fmla="*/ 51 w 51"/>
                <a:gd name="T19" fmla="*/ 48 h 53"/>
                <a:gd name="T20" fmla="*/ 50 w 51"/>
                <a:gd name="T21" fmla="*/ 51 h 53"/>
                <a:gd name="T22" fmla="*/ 47 w 51"/>
                <a:gd name="T2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53">
                  <a:moveTo>
                    <a:pt x="47" y="53"/>
                  </a:moveTo>
                  <a:cubicBezTo>
                    <a:pt x="31" y="53"/>
                    <a:pt x="31" y="53"/>
                    <a:pt x="31" y="53"/>
                  </a:cubicBezTo>
                  <a:cubicBezTo>
                    <a:pt x="30" y="53"/>
                    <a:pt x="29" y="53"/>
                    <a:pt x="28" y="52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49"/>
                    <a:pt x="51" y="50"/>
                    <a:pt x="50" y="51"/>
                  </a:cubicBezTo>
                  <a:cubicBezTo>
                    <a:pt x="50" y="53"/>
                    <a:pt x="48" y="53"/>
                    <a:pt x="47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5721" tIns="27861" rIns="55721" bIns="27861" numCol="1" anchor="t" anchorCtr="0" compatLnSpc="1">
              <a:prstTxWarp prst="textNoShape">
                <a:avLst/>
              </a:prstTxWarp>
            </a:bodyPr>
            <a:lstStyle/>
            <a:p>
              <a:endParaRPr lang="ru-RU" sz="1097" dirty="0"/>
            </a:p>
          </p:txBody>
        </p:sp>
      </p:grpSp>
    </p:spTree>
    <p:extLst>
      <p:ext uri="{BB962C8B-B14F-4D97-AF65-F5344CB8AC3E}">
        <p14:creationId xmlns:p14="http://schemas.microsoft.com/office/powerpoint/2010/main" val="3686867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внутренний&#10;&#10;Автоматически созданное описание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38115" y="1213289"/>
            <a:ext cx="7867766" cy="3302677"/>
          </a:xfrm>
          <a:prstGeom prst="rect">
            <a:avLst/>
          </a:prstGeom>
        </p:spPr>
      </p:pic>
      <p:sp>
        <p:nvSpPr>
          <p:cNvPr id="8" name="Текст 3"/>
          <p:cNvSpPr txBox="1"/>
          <p:nvPr/>
        </p:nvSpPr>
        <p:spPr bwMode="auto">
          <a:xfrm>
            <a:off x="251520" y="4662621"/>
            <a:ext cx="7805436" cy="23038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742931">
              <a:lnSpc>
                <a:spcPct val="90000"/>
              </a:lnSpc>
              <a:spcBef>
                <a:spcPts val="813"/>
              </a:spcBef>
              <a:buFont typeface="Arial"/>
              <a:buNone/>
              <a:defRPr sz="195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557199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95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28664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65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00130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55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671596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55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043061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5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527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5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5993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5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459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5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600">
                <a:solidFill>
                  <a:srgbClr val="6BA63F"/>
                </a:solidFill>
              </a:rPr>
              <a:t>ПЛАТФОРМА «СВОЁ РОДНОЕ» ОТ РОССЕЛЬХОЗБАНКА</a:t>
            </a:r>
            <a:endParaRPr sz="160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63887" y="483518"/>
            <a:ext cx="8016222" cy="82310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260383" y="1444525"/>
            <a:ext cx="1497447" cy="290475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6084168" y="1659702"/>
            <a:ext cx="1497447" cy="2904756"/>
          </a:xfrm>
          <a:prstGeom prst="rect">
            <a:avLst/>
          </a:prstGeom>
        </p:spPr>
      </p:pic>
      <p:pic>
        <p:nvPicPr>
          <p:cNvPr id="1026" name="Picture 2" descr="F:\svoe-rodnoe.png"/>
          <p:cNvPicPr>
            <a:picLocks noChangeAspect="1" noChangeArrowheads="1"/>
          </p:cNvPicPr>
          <p:nvPr/>
        </p:nvPicPr>
        <p:blipFill>
          <a:blip r:embed="rId6"/>
          <a:stretch/>
        </p:blipFill>
        <p:spPr bwMode="auto">
          <a:xfrm>
            <a:off x="6748078" y="3828722"/>
            <a:ext cx="1064282" cy="10642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Google Shape;92;p11"/>
          <p:cNvSpPr txBox="1"/>
          <p:nvPr/>
        </p:nvSpPr>
        <p:spPr bwMode="auto">
          <a:xfrm>
            <a:off x="250345" y="47779"/>
            <a:ext cx="5483184" cy="47202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55712" tIns="27848" rIns="55712" bIns="27848" rtlCol="0" anchor="t" anchorCtr="0">
            <a:noAutofit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202999"/>
              </a:lnSpc>
              <a:spcBef>
                <a:spcPts val="0"/>
              </a:spcBef>
              <a:buClr>
                <a:schemeClr val="lt1"/>
              </a:buClr>
              <a:buSzPts val="2000"/>
              <a:defRPr/>
            </a:pPr>
            <a:r>
              <a:rPr lang="ru-RU" sz="1600" dirty="0">
                <a:solidFill>
                  <a:srgbClr val="4EA51B"/>
                </a:solidFill>
                <a:latin typeface="Calibri Light"/>
              </a:rPr>
              <a:t>МАРКЕТПЛЕЙС НАТУРАЛЬНЫХ ПРОДУКТОВ «СВОЁ РОДНОЕ»</a:t>
            </a:r>
            <a:endParaRPr sz="1600" dirty="0"/>
          </a:p>
        </p:txBody>
      </p:sp>
      <p:sp>
        <p:nvSpPr>
          <p:cNvPr id="14" name="Google Shape;126;p13"/>
          <p:cNvSpPr/>
          <p:nvPr/>
        </p:nvSpPr>
        <p:spPr bwMode="auto">
          <a:xfrm>
            <a:off x="2132227" y="3909003"/>
            <a:ext cx="1232792" cy="885251"/>
          </a:xfrm>
          <a:prstGeom prst="snip2DiagRect">
            <a:avLst>
              <a:gd name="adj1" fmla="val 12385"/>
              <a:gd name="adj2" fmla="val 0"/>
            </a:avLst>
          </a:prstGeom>
          <a:noFill/>
          <a:ln w="12700" cap="flat" cmpd="sng">
            <a:solidFill>
              <a:srgbClr val="6BA6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5712" tIns="27848" rIns="55712" bIns="27848" anchor="ctr" anchorCtr="0">
            <a:noAutofit/>
          </a:bodyPr>
          <a:lstStyle/>
          <a:p>
            <a:pPr algn="ctr">
              <a:defRPr/>
            </a:pPr>
            <a:endParaRPr sz="1100">
              <a:latin typeface="Calibri"/>
              <a:ea typeface="Calibri"/>
              <a:cs typeface="Calibri"/>
            </a:endParaRPr>
          </a:p>
        </p:txBody>
      </p:sp>
      <p:sp>
        <p:nvSpPr>
          <p:cNvPr id="15" name="Google Shape;127;p13"/>
          <p:cNvSpPr/>
          <p:nvPr/>
        </p:nvSpPr>
        <p:spPr bwMode="auto">
          <a:xfrm>
            <a:off x="2202604" y="3987782"/>
            <a:ext cx="1636462" cy="806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712" tIns="27848" rIns="55712" bIns="27848" anchor="t" anchorCtr="0">
            <a:noAutofit/>
          </a:bodyPr>
          <a:lstStyle/>
          <a:p>
            <a:pPr>
              <a:defRPr/>
            </a:pPr>
            <a:r>
              <a:rPr lang="ru-RU" sz="850">
                <a:latin typeface="Calibri Light"/>
                <a:ea typeface="Montserrat"/>
                <a:cs typeface="Montserrat"/>
              </a:rPr>
              <a:t>Зарегистрировано </a:t>
            </a:r>
            <a:endParaRPr sz="850">
              <a:latin typeface="Calibri Light"/>
            </a:endParaRPr>
          </a:p>
          <a:p>
            <a:pPr>
              <a:defRPr/>
            </a:pPr>
            <a:r>
              <a:rPr lang="ru-RU" sz="1850" b="1">
                <a:solidFill>
                  <a:srgbClr val="6BA63F"/>
                </a:solidFill>
                <a:latin typeface="Calibri Light"/>
                <a:ea typeface="Montserrat"/>
                <a:cs typeface="Montserrat"/>
              </a:rPr>
              <a:t>9</a:t>
            </a:r>
            <a:r>
              <a:rPr lang="en-US" sz="1850" b="1">
                <a:solidFill>
                  <a:srgbClr val="6BA63F"/>
                </a:solidFill>
                <a:latin typeface="Calibri Light"/>
                <a:ea typeface="Montserrat"/>
                <a:cs typeface="Montserrat"/>
              </a:rPr>
              <a:t> </a:t>
            </a:r>
            <a:r>
              <a:rPr lang="ru-RU" sz="1850" b="1">
                <a:solidFill>
                  <a:srgbClr val="6BA63F"/>
                </a:solidFill>
                <a:latin typeface="Calibri Light"/>
                <a:ea typeface="Montserrat"/>
                <a:cs typeface="Montserrat"/>
              </a:rPr>
              <a:t>500+ </a:t>
            </a:r>
            <a:endParaRPr sz="1850">
              <a:solidFill>
                <a:srgbClr val="6BA63F"/>
              </a:solidFill>
              <a:latin typeface="Calibri Light"/>
            </a:endParaRPr>
          </a:p>
          <a:p>
            <a:pPr>
              <a:defRPr/>
            </a:pPr>
            <a:endParaRPr lang="ru-RU" sz="850">
              <a:latin typeface="Calibri Light"/>
              <a:ea typeface="Montserrat"/>
              <a:cs typeface="Montserrat"/>
            </a:endParaRPr>
          </a:p>
          <a:p>
            <a:pPr>
              <a:defRPr/>
            </a:pPr>
            <a:r>
              <a:rPr lang="ru-RU" sz="850" b="1">
                <a:latin typeface="Calibri Light"/>
                <a:ea typeface="Montserrat"/>
                <a:cs typeface="Montserrat"/>
              </a:rPr>
              <a:t>фермеров</a:t>
            </a:r>
            <a:endParaRPr sz="850" b="1">
              <a:latin typeface="Calibri Light"/>
              <a:ea typeface="Montserrat"/>
              <a:cs typeface="Montserrat"/>
            </a:endParaRPr>
          </a:p>
        </p:txBody>
      </p:sp>
      <p:sp>
        <p:nvSpPr>
          <p:cNvPr id="17" name="Google Shape;129;p13"/>
          <p:cNvSpPr/>
          <p:nvPr/>
        </p:nvSpPr>
        <p:spPr bwMode="auto">
          <a:xfrm>
            <a:off x="3569861" y="3899167"/>
            <a:ext cx="1249784" cy="885251"/>
          </a:xfrm>
          <a:prstGeom prst="snip2DiagRect">
            <a:avLst>
              <a:gd name="adj1" fmla="val 12385"/>
              <a:gd name="adj2" fmla="val 0"/>
            </a:avLst>
          </a:prstGeom>
          <a:noFill/>
          <a:ln w="12700" cap="flat" cmpd="sng">
            <a:solidFill>
              <a:srgbClr val="6BA6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5712" tIns="27848" rIns="55712" bIns="27848" anchor="ctr" anchorCtr="0">
            <a:noAutofit/>
          </a:bodyPr>
          <a:lstStyle/>
          <a:p>
            <a:pPr algn="ctr">
              <a:defRPr/>
            </a:pPr>
            <a:endParaRPr sz="1100">
              <a:latin typeface="Calibri"/>
              <a:ea typeface="Calibri"/>
              <a:cs typeface="Calibri"/>
            </a:endParaRPr>
          </a:p>
        </p:txBody>
      </p:sp>
      <p:sp>
        <p:nvSpPr>
          <p:cNvPr id="18" name="Google Shape;130;p13"/>
          <p:cNvSpPr/>
          <p:nvPr/>
        </p:nvSpPr>
        <p:spPr bwMode="auto">
          <a:xfrm>
            <a:off x="3632978" y="3977949"/>
            <a:ext cx="1643721" cy="768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712" tIns="27848" rIns="55712" bIns="27848" anchor="t" anchorCtr="0">
            <a:noAutofit/>
          </a:bodyPr>
          <a:lstStyle/>
          <a:p>
            <a:pPr>
              <a:defRPr/>
            </a:pPr>
            <a:r>
              <a:rPr lang="ru-RU" sz="850">
                <a:latin typeface="Calibri Light"/>
                <a:ea typeface="Montserrat"/>
                <a:cs typeface="Montserrat"/>
              </a:rPr>
              <a:t>Представлено</a:t>
            </a:r>
            <a:endParaRPr sz="1150"/>
          </a:p>
          <a:p>
            <a:pPr>
              <a:defRPr/>
            </a:pPr>
            <a:r>
              <a:rPr lang="ru-RU" sz="1850" b="1">
                <a:solidFill>
                  <a:srgbClr val="6BA63F"/>
                </a:solidFill>
                <a:latin typeface="Calibri Light"/>
                <a:ea typeface="Montserrat"/>
                <a:cs typeface="Montserrat"/>
              </a:rPr>
              <a:t>75</a:t>
            </a:r>
            <a:r>
              <a:rPr lang="en-US" sz="1850" b="1">
                <a:solidFill>
                  <a:srgbClr val="6BA63F"/>
                </a:solidFill>
                <a:latin typeface="Calibri Light"/>
                <a:ea typeface="Montserrat"/>
                <a:cs typeface="Montserrat"/>
              </a:rPr>
              <a:t> </a:t>
            </a:r>
            <a:r>
              <a:rPr lang="ru-RU" sz="1850" b="1">
                <a:solidFill>
                  <a:srgbClr val="6BA63F"/>
                </a:solidFill>
                <a:latin typeface="Calibri Light"/>
                <a:ea typeface="Montserrat"/>
                <a:cs typeface="Montserrat"/>
              </a:rPr>
              <a:t>000+</a:t>
            </a:r>
            <a:endParaRPr sz="1100">
              <a:solidFill>
                <a:srgbClr val="6BA63F"/>
              </a:solidFill>
              <a:latin typeface="Calibri Light"/>
            </a:endParaRPr>
          </a:p>
          <a:p>
            <a:pPr>
              <a:defRPr/>
            </a:pPr>
            <a:endParaRPr lang="ru-RU" sz="850">
              <a:latin typeface="Calibri Light"/>
              <a:ea typeface="Montserrat"/>
              <a:cs typeface="Montserrat"/>
            </a:endParaRPr>
          </a:p>
          <a:p>
            <a:pPr>
              <a:defRPr/>
            </a:pPr>
            <a:r>
              <a:rPr lang="ru-RU" sz="850" b="1">
                <a:latin typeface="Calibri Light"/>
                <a:ea typeface="Montserrat"/>
                <a:cs typeface="Montserrat"/>
              </a:rPr>
              <a:t>продуктов</a:t>
            </a:r>
            <a:endParaRPr sz="850" b="1">
              <a:latin typeface="Calibri Light"/>
              <a:ea typeface="Montserrat"/>
              <a:cs typeface="Montserrat"/>
            </a:endParaRPr>
          </a:p>
        </p:txBody>
      </p:sp>
      <p:sp>
        <p:nvSpPr>
          <p:cNvPr id="20" name="Google Shape;132;p13"/>
          <p:cNvSpPr/>
          <p:nvPr/>
        </p:nvSpPr>
        <p:spPr bwMode="auto">
          <a:xfrm>
            <a:off x="683568" y="3909001"/>
            <a:ext cx="1243817" cy="885251"/>
          </a:xfrm>
          <a:prstGeom prst="snip2DiagRect">
            <a:avLst>
              <a:gd name="adj1" fmla="val 12385"/>
              <a:gd name="adj2" fmla="val 0"/>
            </a:avLst>
          </a:prstGeom>
          <a:noFill/>
          <a:ln w="12700" cap="flat" cmpd="sng">
            <a:solidFill>
              <a:srgbClr val="6BA6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5712" tIns="27848" rIns="55712" bIns="27848" anchor="ctr" anchorCtr="0">
            <a:noAutofit/>
          </a:bodyPr>
          <a:lstStyle/>
          <a:p>
            <a:pPr algn="ctr">
              <a:defRPr/>
            </a:pPr>
            <a:endParaRPr sz="1100">
              <a:latin typeface="Calibri"/>
              <a:ea typeface="Calibri"/>
              <a:cs typeface="Calibri"/>
            </a:endParaRPr>
          </a:p>
        </p:txBody>
      </p:sp>
      <p:sp>
        <p:nvSpPr>
          <p:cNvPr id="21" name="Google Shape;133;p13"/>
          <p:cNvSpPr/>
          <p:nvPr/>
        </p:nvSpPr>
        <p:spPr bwMode="auto">
          <a:xfrm>
            <a:off x="747223" y="3977949"/>
            <a:ext cx="1724653" cy="768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712" tIns="27848" rIns="55712" bIns="27848" anchor="t" anchorCtr="0">
            <a:noAutofit/>
          </a:bodyPr>
          <a:lstStyle/>
          <a:p>
            <a:pPr>
              <a:defRPr/>
            </a:pPr>
            <a:r>
              <a:rPr lang="ru-RU" sz="850" dirty="0">
                <a:latin typeface="Calibri Light"/>
                <a:ea typeface="Montserrat"/>
                <a:cs typeface="Montserrat"/>
              </a:rPr>
              <a:t>Количество клиентов</a:t>
            </a:r>
            <a:endParaRPr sz="850" b="1" dirty="0">
              <a:latin typeface="Calibri Light"/>
              <a:ea typeface="Montserrat"/>
              <a:cs typeface="Montserrat"/>
            </a:endParaRPr>
          </a:p>
          <a:p>
            <a:pPr>
              <a:defRPr/>
            </a:pPr>
            <a:r>
              <a:rPr lang="ru-RU" sz="1850" b="1" dirty="0">
                <a:solidFill>
                  <a:srgbClr val="6BA63F"/>
                </a:solidFill>
                <a:latin typeface="Calibri Light"/>
                <a:ea typeface="Montserrat"/>
                <a:cs typeface="Montserrat"/>
              </a:rPr>
              <a:t>1 000 000+ </a:t>
            </a:r>
            <a:endParaRPr sz="1850" b="1" dirty="0">
              <a:solidFill>
                <a:srgbClr val="6BA63F"/>
              </a:solidFill>
              <a:latin typeface="Calibri Light"/>
              <a:ea typeface="Montserrat"/>
              <a:cs typeface="Montserrat"/>
            </a:endParaRPr>
          </a:p>
          <a:p>
            <a:pPr>
              <a:defRPr/>
            </a:pPr>
            <a:endParaRPr lang="ru-RU" sz="850" dirty="0">
              <a:latin typeface="Calibri Light"/>
              <a:ea typeface="Montserrat"/>
              <a:cs typeface="Montserrat"/>
            </a:endParaRPr>
          </a:p>
          <a:p>
            <a:pPr>
              <a:defRPr/>
            </a:pPr>
            <a:r>
              <a:rPr lang="ru-RU" sz="850" b="1" dirty="0">
                <a:latin typeface="Calibri Light"/>
                <a:ea typeface="Montserrat"/>
                <a:cs typeface="Montserrat"/>
              </a:rPr>
              <a:t>человек</a:t>
            </a:r>
            <a:endParaRPr sz="1150" dirty="0"/>
          </a:p>
        </p:txBody>
      </p:sp>
      <p:pic>
        <p:nvPicPr>
          <p:cNvPr id="22" name="Google Shape;283;p36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5220727" y="1392090"/>
            <a:ext cx="3342470" cy="3342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84;p36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5733529" y="1141563"/>
            <a:ext cx="2447588" cy="41840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97;p36"/>
          <p:cNvPicPr/>
          <p:nvPr/>
        </p:nvPicPr>
        <p:blipFill>
          <a:blip r:embed="rId4">
            <a:alphaModFix/>
          </a:blip>
          <a:stretch/>
        </p:blipFill>
        <p:spPr bwMode="auto">
          <a:xfrm>
            <a:off x="6177702" y="1614549"/>
            <a:ext cx="1319224" cy="2524312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Rectangle 25"/>
          <p:cNvSpPr/>
          <p:nvPr/>
        </p:nvSpPr>
        <p:spPr bwMode="auto">
          <a:xfrm>
            <a:off x="345967" y="696696"/>
            <a:ext cx="7106567" cy="495335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111111"/>
              </a:lnSpc>
              <a:spcBef>
                <a:spcPts val="900"/>
              </a:spcBef>
              <a:defRPr/>
            </a:pPr>
            <a:r>
              <a:rPr lang="ru-RU" sz="750" dirty="0">
                <a:solidFill>
                  <a:schemeClr val="bg1">
                    <a:lumMod val="50000"/>
                  </a:schemeClr>
                </a:solidFill>
                <a:latin typeface="Calibri Light"/>
                <a:ea typeface="Arial"/>
                <a:cs typeface="Segoe UI"/>
              </a:rPr>
              <a:t>СВОЁ РОДНОЕ – ЭТО ВОЗМОЖНОСТЬ СОЗДАНИЯ СОБСТВЕННОГО ИНТЕРНЕТ-МАГАЗИНА, ПРОДВИЖЕНИЕ И ПРОДАЖА ФЕРМЕРСКОЙ ПРОДУКЦИИ ЧЕРЕЗ МОБИЛЬНОЕ ПРИЛОЖЕНИЕ, ПРОФЕРМЕРСКИЕ ДВИЖЕНИЯ И ПРОДАЖА УСЛУГ АГРОТУРИЗМА ЧЕРЕЗ МОБИЛЬНОЕ ПРИЛОЖЕНИЕ, А ТАКЖЕ ВОЗОЖНОСТЬ КЛИЕНТАМ ПРИОБРЕТАТЬ ФЕРМЕРСКИЕ  ТОВАРЫ ОТ ПРОИЗВОДИТЕЛЯ НАТУРАЛЬНОЙ ПРОДУКЦИИ</a:t>
            </a:r>
            <a:endParaRPr dirty="0"/>
          </a:p>
          <a:p>
            <a:pPr defTabSz="452206">
              <a:defRPr/>
            </a:pPr>
            <a:endParaRPr lang="en-US" sz="750" dirty="0">
              <a:solidFill>
                <a:schemeClr val="bg1">
                  <a:lumMod val="50000"/>
                </a:schemeClr>
              </a:solidFill>
              <a:latin typeface="Calibri Light"/>
              <a:ea typeface="Arial"/>
              <a:cs typeface="Segoe UI"/>
            </a:endParaRPr>
          </a:p>
        </p:txBody>
      </p:sp>
      <p:sp>
        <p:nvSpPr>
          <p:cNvPr id="83" name="Rectangle 32"/>
          <p:cNvSpPr/>
          <p:nvPr/>
        </p:nvSpPr>
        <p:spPr bwMode="auto">
          <a:xfrm>
            <a:off x="652509" y="1669410"/>
            <a:ext cx="4215364" cy="2294694"/>
          </a:xfrm>
          <a:prstGeom prst="rect">
            <a:avLst/>
          </a:prstGeom>
        </p:spPr>
        <p:txBody>
          <a:bodyPr wrap="square" lIns="0" tIns="13854" rIns="27708" bIns="13854">
            <a:spAutoFit/>
          </a:bodyPr>
          <a:lstStyle/>
          <a:p>
            <a:pPr marL="128587" indent="-128587">
              <a:lnSpc>
                <a:spcPct val="200000"/>
              </a:lnSpc>
              <a:buClr>
                <a:srgbClr val="6BA63F"/>
              </a:buClr>
              <a:buFont typeface="Wingdings"/>
              <a:buChar char="§"/>
              <a:defRPr/>
            </a:pPr>
            <a:r>
              <a:rPr lang="ru-RU" sz="850" dirty="0">
                <a:latin typeface="Calibri Light"/>
                <a:cs typeface="Segoe UI"/>
              </a:rPr>
              <a:t>Соединяем фермеров и покупателей. Рассказываем про фермеров, доносим их ценности</a:t>
            </a:r>
            <a:endParaRPr sz="1150" dirty="0"/>
          </a:p>
          <a:p>
            <a:pPr marL="128587" indent="-128587">
              <a:lnSpc>
                <a:spcPct val="200000"/>
              </a:lnSpc>
              <a:buClr>
                <a:srgbClr val="6BA63F"/>
              </a:buClr>
              <a:buFont typeface="Wingdings"/>
              <a:buChar char="§"/>
              <a:defRPr/>
            </a:pPr>
            <a:r>
              <a:rPr lang="ru-RU" sz="850" dirty="0">
                <a:latin typeface="Calibri Light"/>
                <a:cs typeface="Segoe UI"/>
              </a:rPr>
              <a:t>Каждый может найти «своего фермера»</a:t>
            </a:r>
            <a:endParaRPr sz="1150" dirty="0"/>
          </a:p>
          <a:p>
            <a:pPr marL="128587" indent="-128587">
              <a:lnSpc>
                <a:spcPct val="200000"/>
              </a:lnSpc>
              <a:buClr>
                <a:srgbClr val="6BA63F"/>
              </a:buClr>
              <a:buFont typeface="Wingdings"/>
              <a:buChar char="§"/>
              <a:defRPr/>
            </a:pPr>
            <a:r>
              <a:rPr lang="ru-RU" sz="850" dirty="0">
                <a:latin typeface="Calibri Light"/>
                <a:cs typeface="Segoe UI"/>
              </a:rPr>
              <a:t>Разнообразие уникальных по вкусу и качеству продуктов, которые не купишь </a:t>
            </a:r>
            <a:endParaRPr sz="1150" dirty="0"/>
          </a:p>
          <a:p>
            <a:pPr>
              <a:lnSpc>
                <a:spcPct val="200000"/>
              </a:lnSpc>
              <a:buClr>
                <a:srgbClr val="6BA63F"/>
              </a:buClr>
              <a:defRPr/>
            </a:pPr>
            <a:r>
              <a:rPr lang="ru-RU" sz="850" dirty="0">
                <a:latin typeface="Calibri Light"/>
                <a:cs typeface="Segoe UI"/>
              </a:rPr>
              <a:t>      в масс-маркете</a:t>
            </a:r>
            <a:endParaRPr sz="1150" dirty="0"/>
          </a:p>
          <a:p>
            <a:pPr marL="128587" indent="-128587">
              <a:lnSpc>
                <a:spcPct val="200000"/>
              </a:lnSpc>
              <a:buClr>
                <a:srgbClr val="6BA63F"/>
              </a:buClr>
              <a:buFont typeface="Wingdings"/>
              <a:buChar char="§"/>
              <a:defRPr/>
            </a:pPr>
            <a:r>
              <a:rPr lang="ru-RU" sz="850" dirty="0">
                <a:latin typeface="Calibri Light"/>
                <a:cs typeface="Segoe UI"/>
              </a:rPr>
              <a:t>Единственная площадка, агрегирующая всех фермеров России</a:t>
            </a:r>
            <a:endParaRPr sz="1150" dirty="0"/>
          </a:p>
          <a:p>
            <a:pPr marL="128587" indent="-128587">
              <a:lnSpc>
                <a:spcPct val="200000"/>
              </a:lnSpc>
              <a:buClr>
                <a:srgbClr val="6BA63F"/>
              </a:buClr>
              <a:buFont typeface="Wingdings"/>
              <a:buChar char="§"/>
              <a:defRPr/>
            </a:pPr>
            <a:r>
              <a:rPr lang="ru-RU" sz="850" dirty="0">
                <a:latin typeface="Calibri Light"/>
                <a:cs typeface="Segoe UI"/>
              </a:rPr>
              <a:t>Поддержка и продвижение фермеров, их ценностей и производства</a:t>
            </a:r>
            <a:endParaRPr sz="1150" dirty="0"/>
          </a:p>
          <a:p>
            <a:pPr marL="128587" indent="-128587">
              <a:lnSpc>
                <a:spcPct val="200000"/>
              </a:lnSpc>
              <a:buClr>
                <a:srgbClr val="6BA63F"/>
              </a:buClr>
              <a:buFont typeface="Wingdings"/>
              <a:buChar char="§"/>
              <a:defRPr/>
            </a:pPr>
            <a:r>
              <a:rPr lang="ru-RU" sz="850" dirty="0">
                <a:latin typeface="Calibri Light"/>
                <a:cs typeface="Segoe UI"/>
              </a:rPr>
              <a:t>Развитие агротуризма в России</a:t>
            </a:r>
            <a:endParaRPr sz="1150" dirty="0"/>
          </a:p>
          <a:p>
            <a:pPr marL="128587" indent="-128587" defTabSz="452206">
              <a:lnSpc>
                <a:spcPct val="150000"/>
              </a:lnSpc>
              <a:buClr>
                <a:schemeClr val="accent2"/>
              </a:buClr>
              <a:buFont typeface="Wingdings"/>
              <a:buChar char="§"/>
              <a:defRPr/>
            </a:pPr>
            <a:endParaRPr lang="ru-RU" sz="850" dirty="0">
              <a:latin typeface="Calibri Light"/>
              <a:ea typeface="Roboto Condensed Light"/>
              <a:cs typeface="Segoe UI"/>
            </a:endParaRPr>
          </a:p>
        </p:txBody>
      </p:sp>
      <p:cxnSp>
        <p:nvCxnSpPr>
          <p:cNvPr id="84" name="Прямая соединительная линия 83"/>
          <p:cNvCxnSpPr>
            <a:cxnSpLocks/>
          </p:cNvCxnSpPr>
          <p:nvPr/>
        </p:nvCxnSpPr>
        <p:spPr bwMode="auto">
          <a:xfrm>
            <a:off x="478240" y="1463881"/>
            <a:ext cx="0" cy="2070512"/>
          </a:xfrm>
          <a:prstGeom prst="line">
            <a:avLst/>
          </a:prstGeom>
          <a:ln w="12700">
            <a:solidFill>
              <a:srgbClr val="6BA6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Овал 84"/>
          <p:cNvSpPr/>
          <p:nvPr/>
        </p:nvSpPr>
        <p:spPr bwMode="auto">
          <a:xfrm>
            <a:off x="450324" y="3531959"/>
            <a:ext cx="47703" cy="47703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150"/>
          </a:p>
        </p:txBody>
      </p:sp>
      <p:sp>
        <p:nvSpPr>
          <p:cNvPr id="87" name="Овал 86"/>
          <p:cNvSpPr/>
          <p:nvPr/>
        </p:nvSpPr>
        <p:spPr bwMode="auto">
          <a:xfrm>
            <a:off x="323528" y="1261231"/>
            <a:ext cx="264988" cy="264988"/>
          </a:xfrm>
          <a:prstGeom prst="ellipse">
            <a:avLst/>
          </a:prstGeom>
          <a:ln w="12700">
            <a:solidFill>
              <a:srgbClr val="6BA63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 sz="1150"/>
          </a:p>
        </p:txBody>
      </p:sp>
      <p:grpSp>
        <p:nvGrpSpPr>
          <p:cNvPr id="88" name="Группа 87"/>
          <p:cNvGrpSpPr/>
          <p:nvPr/>
        </p:nvGrpSpPr>
        <p:grpSpPr bwMode="auto">
          <a:xfrm>
            <a:off x="373413" y="1312799"/>
            <a:ext cx="165215" cy="165744"/>
            <a:chOff x="3530601" y="1947863"/>
            <a:chExt cx="495300" cy="496888"/>
          </a:xfrm>
          <a:solidFill>
            <a:schemeClr val="bg1">
              <a:lumMod val="50000"/>
            </a:schemeClr>
          </a:solidFill>
        </p:grpSpPr>
        <p:sp>
          <p:nvSpPr>
            <p:cNvPr id="89" name="Rectangle 181"/>
            <p:cNvSpPr>
              <a:spLocks noChangeArrowheads="1"/>
            </p:cNvSpPr>
            <p:nvPr/>
          </p:nvSpPr>
          <p:spPr bwMode="auto">
            <a:xfrm>
              <a:off x="3716338" y="2382838"/>
              <a:ext cx="147638" cy="15875"/>
            </a:xfrm>
            <a:prstGeom prst="rect">
              <a:avLst/>
            </a:prstGeom>
            <a:grpFill/>
            <a:ln w="3175">
              <a:solidFill>
                <a:srgbClr val="6BA63F"/>
              </a:solidFill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150"/>
            </a:p>
          </p:txBody>
        </p:sp>
        <p:sp>
          <p:nvSpPr>
            <p:cNvPr id="90" name="Rectangle 182"/>
            <p:cNvSpPr>
              <a:spLocks noChangeArrowheads="1"/>
            </p:cNvSpPr>
            <p:nvPr/>
          </p:nvSpPr>
          <p:spPr bwMode="auto">
            <a:xfrm>
              <a:off x="3700463" y="2351088"/>
              <a:ext cx="177800" cy="15875"/>
            </a:xfrm>
            <a:prstGeom prst="rect">
              <a:avLst/>
            </a:prstGeom>
            <a:grpFill/>
            <a:ln w="3175">
              <a:solidFill>
                <a:srgbClr val="6BA63F"/>
              </a:solidFill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150"/>
            </a:p>
          </p:txBody>
        </p:sp>
        <p:sp>
          <p:nvSpPr>
            <p:cNvPr id="91" name="Freeform 183"/>
            <p:cNvSpPr/>
            <p:nvPr/>
          </p:nvSpPr>
          <p:spPr bwMode="auto">
            <a:xfrm>
              <a:off x="3544887" y="2243138"/>
              <a:ext cx="419100" cy="155575"/>
            </a:xfrm>
            <a:custGeom>
              <a:avLst/>
              <a:gdLst>
                <a:gd name="T0" fmla="*/ 40 w 216"/>
                <a:gd name="T1" fmla="*/ 80 h 80"/>
                <a:gd name="T2" fmla="*/ 0 w 216"/>
                <a:gd name="T3" fmla="*/ 40 h 80"/>
                <a:gd name="T4" fmla="*/ 40 w 216"/>
                <a:gd name="T5" fmla="*/ 0 h 80"/>
                <a:gd name="T6" fmla="*/ 212 w 216"/>
                <a:gd name="T7" fmla="*/ 0 h 80"/>
                <a:gd name="T8" fmla="*/ 216 w 216"/>
                <a:gd name="T9" fmla="*/ 4 h 80"/>
                <a:gd name="T10" fmla="*/ 196 w 216"/>
                <a:gd name="T11" fmla="*/ 24 h 80"/>
                <a:gd name="T12" fmla="*/ 40 w 216"/>
                <a:gd name="T13" fmla="*/ 24 h 80"/>
                <a:gd name="T14" fmla="*/ 24 w 216"/>
                <a:gd name="T15" fmla="*/ 40 h 80"/>
                <a:gd name="T16" fmla="*/ 40 w 216"/>
                <a:gd name="T17" fmla="*/ 56 h 80"/>
                <a:gd name="T18" fmla="*/ 48 w 216"/>
                <a:gd name="T19" fmla="*/ 56 h 80"/>
                <a:gd name="T20" fmla="*/ 48 w 216"/>
                <a:gd name="T21" fmla="*/ 64 h 80"/>
                <a:gd name="T22" fmla="*/ 40 w 216"/>
                <a:gd name="T23" fmla="*/ 64 h 80"/>
                <a:gd name="T24" fmla="*/ 16 w 216"/>
                <a:gd name="T25" fmla="*/ 40 h 80"/>
                <a:gd name="T26" fmla="*/ 40 w 216"/>
                <a:gd name="T27" fmla="*/ 16 h 80"/>
                <a:gd name="T28" fmla="*/ 196 w 216"/>
                <a:gd name="T29" fmla="*/ 16 h 80"/>
                <a:gd name="T30" fmla="*/ 207 w 216"/>
                <a:gd name="T31" fmla="*/ 8 h 80"/>
                <a:gd name="T32" fmla="*/ 40 w 216"/>
                <a:gd name="T33" fmla="*/ 8 h 80"/>
                <a:gd name="T34" fmla="*/ 8 w 216"/>
                <a:gd name="T35" fmla="*/ 40 h 80"/>
                <a:gd name="T36" fmla="*/ 40 w 216"/>
                <a:gd name="T37" fmla="*/ 72 h 80"/>
                <a:gd name="T38" fmla="*/ 40 w 216"/>
                <a:gd name="T39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6" h="80" extrusionOk="0">
                  <a:moveTo>
                    <a:pt x="40" y="80"/>
                  </a:moveTo>
                  <a:cubicBezTo>
                    <a:pt x="18" y="80"/>
                    <a:pt x="0" y="62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212" y="0"/>
                    <a:pt x="212" y="0"/>
                    <a:pt x="212" y="0"/>
                  </a:cubicBezTo>
                  <a:cubicBezTo>
                    <a:pt x="214" y="0"/>
                    <a:pt x="216" y="2"/>
                    <a:pt x="216" y="4"/>
                  </a:cubicBezTo>
                  <a:cubicBezTo>
                    <a:pt x="216" y="15"/>
                    <a:pt x="207" y="24"/>
                    <a:pt x="196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31" y="24"/>
                    <a:pt x="24" y="32"/>
                    <a:pt x="24" y="40"/>
                  </a:cubicBezTo>
                  <a:cubicBezTo>
                    <a:pt x="24" y="49"/>
                    <a:pt x="31" y="56"/>
                    <a:pt x="40" y="56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27" y="64"/>
                    <a:pt x="16" y="54"/>
                    <a:pt x="16" y="40"/>
                  </a:cubicBezTo>
                  <a:cubicBezTo>
                    <a:pt x="16" y="27"/>
                    <a:pt x="27" y="16"/>
                    <a:pt x="40" y="16"/>
                  </a:cubicBezTo>
                  <a:cubicBezTo>
                    <a:pt x="196" y="16"/>
                    <a:pt x="196" y="16"/>
                    <a:pt x="196" y="16"/>
                  </a:cubicBezTo>
                  <a:cubicBezTo>
                    <a:pt x="201" y="16"/>
                    <a:pt x="206" y="13"/>
                    <a:pt x="207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22" y="8"/>
                    <a:pt x="8" y="23"/>
                    <a:pt x="8" y="40"/>
                  </a:cubicBezTo>
                  <a:cubicBezTo>
                    <a:pt x="8" y="58"/>
                    <a:pt x="22" y="72"/>
                    <a:pt x="40" y="72"/>
                  </a:cubicBezTo>
                  <a:lnTo>
                    <a:pt x="40" y="80"/>
                  </a:lnTo>
                  <a:close/>
                </a:path>
              </a:pathLst>
            </a:custGeom>
            <a:grpFill/>
            <a:ln w="3175">
              <a:solidFill>
                <a:srgbClr val="6BA63F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150"/>
            </a:p>
          </p:txBody>
        </p:sp>
        <p:sp>
          <p:nvSpPr>
            <p:cNvPr id="92" name="Freeform 184"/>
            <p:cNvSpPr>
              <a:spLocks noEditPoints="1"/>
            </p:cNvSpPr>
            <p:nvPr/>
          </p:nvSpPr>
          <p:spPr bwMode="auto">
            <a:xfrm>
              <a:off x="3856038" y="2335213"/>
              <a:ext cx="107949" cy="109538"/>
            </a:xfrm>
            <a:custGeom>
              <a:avLst/>
              <a:gdLst>
                <a:gd name="T0" fmla="*/ 28 w 56"/>
                <a:gd name="T1" fmla="*/ 56 h 56"/>
                <a:gd name="T2" fmla="*/ 0 w 56"/>
                <a:gd name="T3" fmla="*/ 28 h 56"/>
                <a:gd name="T4" fmla="*/ 28 w 56"/>
                <a:gd name="T5" fmla="*/ 0 h 56"/>
                <a:gd name="T6" fmla="*/ 56 w 56"/>
                <a:gd name="T7" fmla="*/ 28 h 56"/>
                <a:gd name="T8" fmla="*/ 28 w 56"/>
                <a:gd name="T9" fmla="*/ 56 h 56"/>
                <a:gd name="T10" fmla="*/ 28 w 56"/>
                <a:gd name="T11" fmla="*/ 8 h 56"/>
                <a:gd name="T12" fmla="*/ 8 w 56"/>
                <a:gd name="T13" fmla="*/ 28 h 56"/>
                <a:gd name="T14" fmla="*/ 28 w 56"/>
                <a:gd name="T15" fmla="*/ 48 h 56"/>
                <a:gd name="T16" fmla="*/ 48 w 56"/>
                <a:gd name="T17" fmla="*/ 28 h 56"/>
                <a:gd name="T18" fmla="*/ 28 w 56"/>
                <a:gd name="T19" fmla="*/ 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6" extrusionOk="0">
                  <a:moveTo>
                    <a:pt x="28" y="56"/>
                  </a:moveTo>
                  <a:cubicBezTo>
                    <a:pt x="13" y="56"/>
                    <a:pt x="0" y="44"/>
                    <a:pt x="0" y="28"/>
                  </a:cubicBezTo>
                  <a:cubicBezTo>
                    <a:pt x="0" y="13"/>
                    <a:pt x="13" y="0"/>
                    <a:pt x="28" y="0"/>
                  </a:cubicBezTo>
                  <a:cubicBezTo>
                    <a:pt x="43" y="0"/>
                    <a:pt x="56" y="13"/>
                    <a:pt x="56" y="28"/>
                  </a:cubicBezTo>
                  <a:cubicBezTo>
                    <a:pt x="56" y="44"/>
                    <a:pt x="43" y="56"/>
                    <a:pt x="28" y="56"/>
                  </a:cubicBezTo>
                  <a:close/>
                  <a:moveTo>
                    <a:pt x="28" y="8"/>
                  </a:moveTo>
                  <a:cubicBezTo>
                    <a:pt x="17" y="8"/>
                    <a:pt x="8" y="17"/>
                    <a:pt x="8" y="28"/>
                  </a:cubicBezTo>
                  <a:cubicBezTo>
                    <a:pt x="8" y="39"/>
                    <a:pt x="17" y="48"/>
                    <a:pt x="28" y="48"/>
                  </a:cubicBezTo>
                  <a:cubicBezTo>
                    <a:pt x="39" y="48"/>
                    <a:pt x="48" y="39"/>
                    <a:pt x="48" y="28"/>
                  </a:cubicBezTo>
                  <a:cubicBezTo>
                    <a:pt x="48" y="17"/>
                    <a:pt x="39" y="8"/>
                    <a:pt x="28" y="8"/>
                  </a:cubicBezTo>
                  <a:close/>
                </a:path>
              </a:pathLst>
            </a:custGeom>
            <a:grpFill/>
            <a:ln w="3175">
              <a:solidFill>
                <a:srgbClr val="6BA63F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150"/>
            </a:p>
          </p:txBody>
        </p:sp>
        <p:sp>
          <p:nvSpPr>
            <p:cNvPr id="93" name="Freeform 185"/>
            <p:cNvSpPr>
              <a:spLocks noEditPoints="1"/>
            </p:cNvSpPr>
            <p:nvPr/>
          </p:nvSpPr>
          <p:spPr bwMode="auto">
            <a:xfrm>
              <a:off x="3614738" y="2335213"/>
              <a:ext cx="109538" cy="109538"/>
            </a:xfrm>
            <a:custGeom>
              <a:avLst/>
              <a:gdLst>
                <a:gd name="T0" fmla="*/ 28 w 56"/>
                <a:gd name="T1" fmla="*/ 56 h 56"/>
                <a:gd name="T2" fmla="*/ 0 w 56"/>
                <a:gd name="T3" fmla="*/ 28 h 56"/>
                <a:gd name="T4" fmla="*/ 28 w 56"/>
                <a:gd name="T5" fmla="*/ 0 h 56"/>
                <a:gd name="T6" fmla="*/ 56 w 56"/>
                <a:gd name="T7" fmla="*/ 28 h 56"/>
                <a:gd name="T8" fmla="*/ 28 w 56"/>
                <a:gd name="T9" fmla="*/ 56 h 56"/>
                <a:gd name="T10" fmla="*/ 28 w 56"/>
                <a:gd name="T11" fmla="*/ 8 h 56"/>
                <a:gd name="T12" fmla="*/ 8 w 56"/>
                <a:gd name="T13" fmla="*/ 28 h 56"/>
                <a:gd name="T14" fmla="*/ 28 w 56"/>
                <a:gd name="T15" fmla="*/ 48 h 56"/>
                <a:gd name="T16" fmla="*/ 48 w 56"/>
                <a:gd name="T17" fmla="*/ 28 h 56"/>
                <a:gd name="T18" fmla="*/ 28 w 56"/>
                <a:gd name="T19" fmla="*/ 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6" extrusionOk="0">
                  <a:moveTo>
                    <a:pt x="28" y="56"/>
                  </a:moveTo>
                  <a:cubicBezTo>
                    <a:pt x="13" y="56"/>
                    <a:pt x="0" y="44"/>
                    <a:pt x="0" y="28"/>
                  </a:cubicBezTo>
                  <a:cubicBezTo>
                    <a:pt x="0" y="13"/>
                    <a:pt x="13" y="0"/>
                    <a:pt x="28" y="0"/>
                  </a:cubicBezTo>
                  <a:cubicBezTo>
                    <a:pt x="43" y="0"/>
                    <a:pt x="56" y="13"/>
                    <a:pt x="56" y="28"/>
                  </a:cubicBezTo>
                  <a:cubicBezTo>
                    <a:pt x="56" y="44"/>
                    <a:pt x="43" y="56"/>
                    <a:pt x="28" y="56"/>
                  </a:cubicBezTo>
                  <a:close/>
                  <a:moveTo>
                    <a:pt x="28" y="8"/>
                  </a:moveTo>
                  <a:cubicBezTo>
                    <a:pt x="17" y="8"/>
                    <a:pt x="8" y="17"/>
                    <a:pt x="8" y="28"/>
                  </a:cubicBezTo>
                  <a:cubicBezTo>
                    <a:pt x="8" y="39"/>
                    <a:pt x="17" y="48"/>
                    <a:pt x="28" y="48"/>
                  </a:cubicBezTo>
                  <a:cubicBezTo>
                    <a:pt x="39" y="48"/>
                    <a:pt x="48" y="39"/>
                    <a:pt x="48" y="28"/>
                  </a:cubicBezTo>
                  <a:cubicBezTo>
                    <a:pt x="48" y="17"/>
                    <a:pt x="39" y="8"/>
                    <a:pt x="28" y="8"/>
                  </a:cubicBezTo>
                  <a:close/>
                </a:path>
              </a:pathLst>
            </a:custGeom>
            <a:grpFill/>
            <a:ln w="3175">
              <a:solidFill>
                <a:srgbClr val="6BA63F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150"/>
            </a:p>
          </p:txBody>
        </p:sp>
        <p:sp>
          <p:nvSpPr>
            <p:cNvPr id="94" name="Freeform 186"/>
            <p:cNvSpPr/>
            <p:nvPr/>
          </p:nvSpPr>
          <p:spPr bwMode="auto">
            <a:xfrm>
              <a:off x="3614738" y="2071688"/>
              <a:ext cx="411163" cy="187325"/>
            </a:xfrm>
            <a:custGeom>
              <a:avLst/>
              <a:gdLst>
                <a:gd name="T0" fmla="*/ 176 w 212"/>
                <a:gd name="T1" fmla="*/ 96 h 96"/>
                <a:gd name="T2" fmla="*/ 4 w 212"/>
                <a:gd name="T3" fmla="*/ 96 h 96"/>
                <a:gd name="T4" fmla="*/ 0 w 212"/>
                <a:gd name="T5" fmla="*/ 92 h 96"/>
                <a:gd name="T6" fmla="*/ 0 w 212"/>
                <a:gd name="T7" fmla="*/ 4 h 96"/>
                <a:gd name="T8" fmla="*/ 8 w 212"/>
                <a:gd name="T9" fmla="*/ 4 h 96"/>
                <a:gd name="T10" fmla="*/ 8 w 212"/>
                <a:gd name="T11" fmla="*/ 88 h 96"/>
                <a:gd name="T12" fmla="*/ 173 w 212"/>
                <a:gd name="T13" fmla="*/ 88 h 96"/>
                <a:gd name="T14" fmla="*/ 202 w 212"/>
                <a:gd name="T15" fmla="*/ 8 h 96"/>
                <a:gd name="T16" fmla="*/ 16 w 212"/>
                <a:gd name="T17" fmla="*/ 8 h 96"/>
                <a:gd name="T18" fmla="*/ 16 w 212"/>
                <a:gd name="T19" fmla="*/ 0 h 96"/>
                <a:gd name="T20" fmla="*/ 208 w 212"/>
                <a:gd name="T21" fmla="*/ 0 h 96"/>
                <a:gd name="T22" fmla="*/ 211 w 212"/>
                <a:gd name="T23" fmla="*/ 2 h 96"/>
                <a:gd name="T24" fmla="*/ 212 w 212"/>
                <a:gd name="T25" fmla="*/ 6 h 96"/>
                <a:gd name="T26" fmla="*/ 180 w 212"/>
                <a:gd name="T27" fmla="*/ 94 h 96"/>
                <a:gd name="T28" fmla="*/ 176 w 212"/>
                <a:gd name="T2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2" h="96" extrusionOk="0">
                  <a:moveTo>
                    <a:pt x="176" y="96"/>
                  </a:moveTo>
                  <a:cubicBezTo>
                    <a:pt x="4" y="96"/>
                    <a:pt x="4" y="96"/>
                    <a:pt x="4" y="96"/>
                  </a:cubicBezTo>
                  <a:cubicBezTo>
                    <a:pt x="2" y="96"/>
                    <a:pt x="0" y="95"/>
                    <a:pt x="0" y="9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9" y="0"/>
                    <a:pt x="211" y="1"/>
                    <a:pt x="211" y="2"/>
                  </a:cubicBezTo>
                  <a:cubicBezTo>
                    <a:pt x="212" y="3"/>
                    <a:pt x="212" y="5"/>
                    <a:pt x="212" y="6"/>
                  </a:cubicBezTo>
                  <a:cubicBezTo>
                    <a:pt x="180" y="94"/>
                    <a:pt x="180" y="94"/>
                    <a:pt x="180" y="94"/>
                  </a:cubicBezTo>
                  <a:cubicBezTo>
                    <a:pt x="179" y="95"/>
                    <a:pt x="178" y="96"/>
                    <a:pt x="176" y="96"/>
                  </a:cubicBezTo>
                  <a:close/>
                </a:path>
              </a:pathLst>
            </a:custGeom>
            <a:grpFill/>
            <a:ln w="3175">
              <a:solidFill>
                <a:srgbClr val="6BA63F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150"/>
            </a:p>
          </p:txBody>
        </p:sp>
        <p:sp>
          <p:nvSpPr>
            <p:cNvPr id="95" name="Freeform 187"/>
            <p:cNvSpPr/>
            <p:nvPr/>
          </p:nvSpPr>
          <p:spPr bwMode="auto">
            <a:xfrm>
              <a:off x="3568701" y="1979613"/>
              <a:ext cx="31750" cy="279400"/>
            </a:xfrm>
            <a:custGeom>
              <a:avLst/>
              <a:gdLst>
                <a:gd name="T0" fmla="*/ 16 w 16"/>
                <a:gd name="T1" fmla="*/ 144 h 144"/>
                <a:gd name="T2" fmla="*/ 8 w 16"/>
                <a:gd name="T3" fmla="*/ 144 h 144"/>
                <a:gd name="T4" fmla="*/ 8 w 16"/>
                <a:gd name="T5" fmla="*/ 16 h 144"/>
                <a:gd name="T6" fmla="*/ 0 w 16"/>
                <a:gd name="T7" fmla="*/ 8 h 144"/>
                <a:gd name="T8" fmla="*/ 0 w 16"/>
                <a:gd name="T9" fmla="*/ 0 h 144"/>
                <a:gd name="T10" fmla="*/ 16 w 16"/>
                <a:gd name="T11" fmla="*/ 16 h 144"/>
                <a:gd name="T12" fmla="*/ 16 w 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44" extrusionOk="0">
                  <a:moveTo>
                    <a:pt x="16" y="144"/>
                  </a:moveTo>
                  <a:cubicBezTo>
                    <a:pt x="8" y="144"/>
                    <a:pt x="8" y="144"/>
                    <a:pt x="8" y="144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4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0"/>
                    <a:pt x="16" y="8"/>
                    <a:pt x="16" y="16"/>
                  </a:cubicBezTo>
                  <a:lnTo>
                    <a:pt x="16" y="144"/>
                  </a:lnTo>
                  <a:close/>
                </a:path>
              </a:pathLst>
            </a:custGeom>
            <a:grpFill/>
            <a:ln w="3175">
              <a:solidFill>
                <a:srgbClr val="6BA63F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150"/>
            </a:p>
          </p:txBody>
        </p:sp>
        <p:sp>
          <p:nvSpPr>
            <p:cNvPr id="96" name="Freeform 188"/>
            <p:cNvSpPr/>
            <p:nvPr/>
          </p:nvSpPr>
          <p:spPr bwMode="auto">
            <a:xfrm>
              <a:off x="3600451" y="1979613"/>
              <a:ext cx="30162" cy="100013"/>
            </a:xfrm>
            <a:custGeom>
              <a:avLst/>
              <a:gdLst>
                <a:gd name="T0" fmla="*/ 16 w 16"/>
                <a:gd name="T1" fmla="*/ 52 h 52"/>
                <a:gd name="T2" fmla="*/ 8 w 16"/>
                <a:gd name="T3" fmla="*/ 52 h 52"/>
                <a:gd name="T4" fmla="*/ 8 w 16"/>
                <a:gd name="T5" fmla="*/ 16 h 52"/>
                <a:gd name="T6" fmla="*/ 0 w 16"/>
                <a:gd name="T7" fmla="*/ 8 h 52"/>
                <a:gd name="T8" fmla="*/ 0 w 16"/>
                <a:gd name="T9" fmla="*/ 0 h 52"/>
                <a:gd name="T10" fmla="*/ 16 w 16"/>
                <a:gd name="T11" fmla="*/ 16 h 52"/>
                <a:gd name="T12" fmla="*/ 16 w 16"/>
                <a:gd name="T1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52" extrusionOk="0">
                  <a:moveTo>
                    <a:pt x="16" y="52"/>
                  </a:moveTo>
                  <a:cubicBezTo>
                    <a:pt x="8" y="52"/>
                    <a:pt x="8" y="52"/>
                    <a:pt x="8" y="5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4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0"/>
                    <a:pt x="16" y="8"/>
                    <a:pt x="16" y="16"/>
                  </a:cubicBezTo>
                  <a:lnTo>
                    <a:pt x="16" y="52"/>
                  </a:lnTo>
                  <a:close/>
                </a:path>
              </a:pathLst>
            </a:custGeom>
            <a:grpFill/>
            <a:ln w="3175">
              <a:solidFill>
                <a:srgbClr val="6BA63F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150"/>
            </a:p>
          </p:txBody>
        </p:sp>
        <p:sp>
          <p:nvSpPr>
            <p:cNvPr id="97" name="Rectangle 189"/>
            <p:cNvSpPr>
              <a:spLocks noChangeArrowheads="1"/>
            </p:cNvSpPr>
            <p:nvPr/>
          </p:nvSpPr>
          <p:spPr bwMode="auto">
            <a:xfrm>
              <a:off x="3530601" y="1979613"/>
              <a:ext cx="69850" cy="14288"/>
            </a:xfrm>
            <a:prstGeom prst="rect">
              <a:avLst/>
            </a:prstGeom>
            <a:grpFill/>
            <a:ln w="3175">
              <a:solidFill>
                <a:srgbClr val="6BA63F"/>
              </a:solidFill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150"/>
            </a:p>
          </p:txBody>
        </p:sp>
        <p:sp>
          <p:nvSpPr>
            <p:cNvPr id="98" name="Rectangle 190"/>
            <p:cNvSpPr>
              <a:spLocks noChangeArrowheads="1"/>
            </p:cNvSpPr>
            <p:nvPr/>
          </p:nvSpPr>
          <p:spPr bwMode="auto">
            <a:xfrm>
              <a:off x="3530601" y="2428876"/>
              <a:ext cx="495300" cy="15875"/>
            </a:xfrm>
            <a:prstGeom prst="rect">
              <a:avLst/>
            </a:prstGeom>
            <a:grpFill/>
            <a:ln w="3175">
              <a:solidFill>
                <a:srgbClr val="6BA63F"/>
              </a:solidFill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150"/>
            </a:p>
          </p:txBody>
        </p:sp>
        <p:sp>
          <p:nvSpPr>
            <p:cNvPr id="99" name="Freeform 191"/>
            <p:cNvSpPr/>
            <p:nvPr/>
          </p:nvSpPr>
          <p:spPr bwMode="auto">
            <a:xfrm>
              <a:off x="3654426" y="2119313"/>
              <a:ext cx="309563" cy="30162"/>
            </a:xfrm>
            <a:custGeom>
              <a:avLst/>
              <a:gdLst>
                <a:gd name="T0" fmla="*/ 144 w 160"/>
                <a:gd name="T1" fmla="*/ 16 h 16"/>
                <a:gd name="T2" fmla="*/ 133 w 160"/>
                <a:gd name="T3" fmla="*/ 11 h 16"/>
                <a:gd name="T4" fmla="*/ 128 w 160"/>
                <a:gd name="T5" fmla="*/ 8 h 16"/>
                <a:gd name="T6" fmla="*/ 123 w 160"/>
                <a:gd name="T7" fmla="*/ 11 h 16"/>
                <a:gd name="T8" fmla="*/ 112 w 160"/>
                <a:gd name="T9" fmla="*/ 16 h 16"/>
                <a:gd name="T10" fmla="*/ 101 w 160"/>
                <a:gd name="T11" fmla="*/ 11 h 16"/>
                <a:gd name="T12" fmla="*/ 96 w 160"/>
                <a:gd name="T13" fmla="*/ 8 h 16"/>
                <a:gd name="T14" fmla="*/ 91 w 160"/>
                <a:gd name="T15" fmla="*/ 11 h 16"/>
                <a:gd name="T16" fmla="*/ 80 w 160"/>
                <a:gd name="T17" fmla="*/ 16 h 16"/>
                <a:gd name="T18" fmla="*/ 69 w 160"/>
                <a:gd name="T19" fmla="*/ 11 h 16"/>
                <a:gd name="T20" fmla="*/ 64 w 160"/>
                <a:gd name="T21" fmla="*/ 8 h 16"/>
                <a:gd name="T22" fmla="*/ 59 w 160"/>
                <a:gd name="T23" fmla="*/ 11 h 16"/>
                <a:gd name="T24" fmla="*/ 48 w 160"/>
                <a:gd name="T25" fmla="*/ 16 h 16"/>
                <a:gd name="T26" fmla="*/ 37 w 160"/>
                <a:gd name="T27" fmla="*/ 11 h 16"/>
                <a:gd name="T28" fmla="*/ 32 w 160"/>
                <a:gd name="T29" fmla="*/ 8 h 16"/>
                <a:gd name="T30" fmla="*/ 27 w 160"/>
                <a:gd name="T31" fmla="*/ 11 h 16"/>
                <a:gd name="T32" fmla="*/ 16 w 160"/>
                <a:gd name="T33" fmla="*/ 16 h 16"/>
                <a:gd name="T34" fmla="*/ 5 w 160"/>
                <a:gd name="T35" fmla="*/ 11 h 16"/>
                <a:gd name="T36" fmla="*/ 0 w 160"/>
                <a:gd name="T37" fmla="*/ 8 h 16"/>
                <a:gd name="T38" fmla="*/ 0 w 160"/>
                <a:gd name="T39" fmla="*/ 0 h 16"/>
                <a:gd name="T40" fmla="*/ 11 w 160"/>
                <a:gd name="T41" fmla="*/ 6 h 16"/>
                <a:gd name="T42" fmla="*/ 16 w 160"/>
                <a:gd name="T43" fmla="*/ 8 h 16"/>
                <a:gd name="T44" fmla="*/ 21 w 160"/>
                <a:gd name="T45" fmla="*/ 6 h 16"/>
                <a:gd name="T46" fmla="*/ 32 w 160"/>
                <a:gd name="T47" fmla="*/ 0 h 16"/>
                <a:gd name="T48" fmla="*/ 43 w 160"/>
                <a:gd name="T49" fmla="*/ 6 h 16"/>
                <a:gd name="T50" fmla="*/ 48 w 160"/>
                <a:gd name="T51" fmla="*/ 8 h 16"/>
                <a:gd name="T52" fmla="*/ 53 w 160"/>
                <a:gd name="T53" fmla="*/ 6 h 16"/>
                <a:gd name="T54" fmla="*/ 64 w 160"/>
                <a:gd name="T55" fmla="*/ 0 h 16"/>
                <a:gd name="T56" fmla="*/ 75 w 160"/>
                <a:gd name="T57" fmla="*/ 6 h 16"/>
                <a:gd name="T58" fmla="*/ 80 w 160"/>
                <a:gd name="T59" fmla="*/ 8 h 16"/>
                <a:gd name="T60" fmla="*/ 85 w 160"/>
                <a:gd name="T61" fmla="*/ 6 h 16"/>
                <a:gd name="T62" fmla="*/ 96 w 160"/>
                <a:gd name="T63" fmla="*/ 0 h 16"/>
                <a:gd name="T64" fmla="*/ 107 w 160"/>
                <a:gd name="T65" fmla="*/ 6 h 16"/>
                <a:gd name="T66" fmla="*/ 112 w 160"/>
                <a:gd name="T67" fmla="*/ 8 h 16"/>
                <a:gd name="T68" fmla="*/ 117 w 160"/>
                <a:gd name="T69" fmla="*/ 6 h 16"/>
                <a:gd name="T70" fmla="*/ 128 w 160"/>
                <a:gd name="T71" fmla="*/ 0 h 16"/>
                <a:gd name="T72" fmla="*/ 139 w 160"/>
                <a:gd name="T73" fmla="*/ 6 h 16"/>
                <a:gd name="T74" fmla="*/ 144 w 160"/>
                <a:gd name="T75" fmla="*/ 8 h 16"/>
                <a:gd name="T76" fmla="*/ 149 w 160"/>
                <a:gd name="T77" fmla="*/ 6 h 16"/>
                <a:gd name="T78" fmla="*/ 160 w 160"/>
                <a:gd name="T79" fmla="*/ 0 h 16"/>
                <a:gd name="T80" fmla="*/ 160 w 160"/>
                <a:gd name="T81" fmla="*/ 8 h 16"/>
                <a:gd name="T82" fmla="*/ 155 w 160"/>
                <a:gd name="T83" fmla="*/ 11 h 16"/>
                <a:gd name="T84" fmla="*/ 144 w 160"/>
                <a:gd name="T8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0" h="16" extrusionOk="0">
                  <a:moveTo>
                    <a:pt x="144" y="16"/>
                  </a:moveTo>
                  <a:cubicBezTo>
                    <a:pt x="138" y="16"/>
                    <a:pt x="135" y="13"/>
                    <a:pt x="133" y="11"/>
                  </a:cubicBezTo>
                  <a:cubicBezTo>
                    <a:pt x="131" y="9"/>
                    <a:pt x="130" y="8"/>
                    <a:pt x="128" y="8"/>
                  </a:cubicBezTo>
                  <a:cubicBezTo>
                    <a:pt x="125" y="8"/>
                    <a:pt x="125" y="9"/>
                    <a:pt x="123" y="11"/>
                  </a:cubicBezTo>
                  <a:cubicBezTo>
                    <a:pt x="121" y="13"/>
                    <a:pt x="118" y="16"/>
                    <a:pt x="112" y="16"/>
                  </a:cubicBezTo>
                  <a:cubicBezTo>
                    <a:pt x="106" y="16"/>
                    <a:pt x="103" y="13"/>
                    <a:pt x="101" y="11"/>
                  </a:cubicBezTo>
                  <a:cubicBezTo>
                    <a:pt x="99" y="9"/>
                    <a:pt x="98" y="8"/>
                    <a:pt x="96" y="8"/>
                  </a:cubicBezTo>
                  <a:cubicBezTo>
                    <a:pt x="93" y="8"/>
                    <a:pt x="93" y="9"/>
                    <a:pt x="91" y="11"/>
                  </a:cubicBezTo>
                  <a:cubicBezTo>
                    <a:pt x="89" y="13"/>
                    <a:pt x="86" y="16"/>
                    <a:pt x="80" y="16"/>
                  </a:cubicBezTo>
                  <a:cubicBezTo>
                    <a:pt x="74" y="16"/>
                    <a:pt x="71" y="13"/>
                    <a:pt x="69" y="11"/>
                  </a:cubicBezTo>
                  <a:cubicBezTo>
                    <a:pt x="67" y="9"/>
                    <a:pt x="66" y="8"/>
                    <a:pt x="64" y="8"/>
                  </a:cubicBezTo>
                  <a:cubicBezTo>
                    <a:pt x="61" y="8"/>
                    <a:pt x="61" y="9"/>
                    <a:pt x="59" y="11"/>
                  </a:cubicBezTo>
                  <a:cubicBezTo>
                    <a:pt x="57" y="13"/>
                    <a:pt x="54" y="16"/>
                    <a:pt x="48" y="16"/>
                  </a:cubicBezTo>
                  <a:cubicBezTo>
                    <a:pt x="42" y="16"/>
                    <a:pt x="39" y="13"/>
                    <a:pt x="37" y="11"/>
                  </a:cubicBezTo>
                  <a:cubicBezTo>
                    <a:pt x="35" y="9"/>
                    <a:pt x="34" y="8"/>
                    <a:pt x="32" y="8"/>
                  </a:cubicBezTo>
                  <a:cubicBezTo>
                    <a:pt x="29" y="8"/>
                    <a:pt x="29" y="9"/>
                    <a:pt x="27" y="11"/>
                  </a:cubicBezTo>
                  <a:cubicBezTo>
                    <a:pt x="25" y="13"/>
                    <a:pt x="22" y="16"/>
                    <a:pt x="16" y="16"/>
                  </a:cubicBezTo>
                  <a:cubicBezTo>
                    <a:pt x="10" y="16"/>
                    <a:pt x="7" y="13"/>
                    <a:pt x="5" y="11"/>
                  </a:cubicBezTo>
                  <a:cubicBezTo>
                    <a:pt x="3" y="9"/>
                    <a:pt x="2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9" y="3"/>
                    <a:pt x="11" y="6"/>
                  </a:cubicBezTo>
                  <a:cubicBezTo>
                    <a:pt x="13" y="7"/>
                    <a:pt x="13" y="8"/>
                    <a:pt x="16" y="8"/>
                  </a:cubicBezTo>
                  <a:cubicBezTo>
                    <a:pt x="18" y="8"/>
                    <a:pt x="19" y="7"/>
                    <a:pt x="21" y="6"/>
                  </a:cubicBezTo>
                  <a:cubicBezTo>
                    <a:pt x="23" y="3"/>
                    <a:pt x="26" y="0"/>
                    <a:pt x="32" y="0"/>
                  </a:cubicBezTo>
                  <a:cubicBezTo>
                    <a:pt x="38" y="0"/>
                    <a:pt x="41" y="3"/>
                    <a:pt x="43" y="6"/>
                  </a:cubicBezTo>
                  <a:cubicBezTo>
                    <a:pt x="45" y="7"/>
                    <a:pt x="45" y="8"/>
                    <a:pt x="48" y="8"/>
                  </a:cubicBezTo>
                  <a:cubicBezTo>
                    <a:pt x="50" y="8"/>
                    <a:pt x="51" y="7"/>
                    <a:pt x="53" y="6"/>
                  </a:cubicBezTo>
                  <a:cubicBezTo>
                    <a:pt x="55" y="3"/>
                    <a:pt x="58" y="0"/>
                    <a:pt x="64" y="0"/>
                  </a:cubicBezTo>
                  <a:cubicBezTo>
                    <a:pt x="70" y="0"/>
                    <a:pt x="73" y="3"/>
                    <a:pt x="75" y="6"/>
                  </a:cubicBezTo>
                  <a:cubicBezTo>
                    <a:pt x="77" y="7"/>
                    <a:pt x="77" y="8"/>
                    <a:pt x="80" y="8"/>
                  </a:cubicBezTo>
                  <a:cubicBezTo>
                    <a:pt x="82" y="8"/>
                    <a:pt x="83" y="7"/>
                    <a:pt x="85" y="6"/>
                  </a:cubicBezTo>
                  <a:cubicBezTo>
                    <a:pt x="87" y="3"/>
                    <a:pt x="90" y="0"/>
                    <a:pt x="96" y="0"/>
                  </a:cubicBezTo>
                  <a:cubicBezTo>
                    <a:pt x="102" y="0"/>
                    <a:pt x="105" y="3"/>
                    <a:pt x="107" y="6"/>
                  </a:cubicBezTo>
                  <a:cubicBezTo>
                    <a:pt x="109" y="7"/>
                    <a:pt x="109" y="8"/>
                    <a:pt x="112" y="8"/>
                  </a:cubicBezTo>
                  <a:cubicBezTo>
                    <a:pt x="114" y="8"/>
                    <a:pt x="115" y="7"/>
                    <a:pt x="117" y="6"/>
                  </a:cubicBezTo>
                  <a:cubicBezTo>
                    <a:pt x="119" y="3"/>
                    <a:pt x="122" y="0"/>
                    <a:pt x="128" y="0"/>
                  </a:cubicBezTo>
                  <a:cubicBezTo>
                    <a:pt x="134" y="0"/>
                    <a:pt x="137" y="3"/>
                    <a:pt x="139" y="6"/>
                  </a:cubicBezTo>
                  <a:cubicBezTo>
                    <a:pt x="141" y="7"/>
                    <a:pt x="141" y="8"/>
                    <a:pt x="144" y="8"/>
                  </a:cubicBezTo>
                  <a:cubicBezTo>
                    <a:pt x="146" y="8"/>
                    <a:pt x="147" y="7"/>
                    <a:pt x="149" y="6"/>
                  </a:cubicBezTo>
                  <a:cubicBezTo>
                    <a:pt x="151" y="3"/>
                    <a:pt x="154" y="0"/>
                    <a:pt x="160" y="0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57" y="8"/>
                    <a:pt x="157" y="9"/>
                    <a:pt x="155" y="11"/>
                  </a:cubicBezTo>
                  <a:cubicBezTo>
                    <a:pt x="153" y="13"/>
                    <a:pt x="150" y="16"/>
                    <a:pt x="144" y="16"/>
                  </a:cubicBezTo>
                  <a:close/>
                </a:path>
              </a:pathLst>
            </a:custGeom>
            <a:grpFill/>
            <a:ln w="3175">
              <a:solidFill>
                <a:srgbClr val="6BA63F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150"/>
            </a:p>
          </p:txBody>
        </p:sp>
        <p:sp>
          <p:nvSpPr>
            <p:cNvPr id="100" name="Freeform 192"/>
            <p:cNvSpPr/>
            <p:nvPr/>
          </p:nvSpPr>
          <p:spPr bwMode="auto">
            <a:xfrm>
              <a:off x="3654426" y="2181226"/>
              <a:ext cx="279400" cy="30162"/>
            </a:xfrm>
            <a:custGeom>
              <a:avLst/>
              <a:gdLst>
                <a:gd name="T0" fmla="*/ 144 w 144"/>
                <a:gd name="T1" fmla="*/ 16 h 16"/>
                <a:gd name="T2" fmla="*/ 133 w 144"/>
                <a:gd name="T3" fmla="*/ 11 h 16"/>
                <a:gd name="T4" fmla="*/ 128 w 144"/>
                <a:gd name="T5" fmla="*/ 8 h 16"/>
                <a:gd name="T6" fmla="*/ 123 w 144"/>
                <a:gd name="T7" fmla="*/ 11 h 16"/>
                <a:gd name="T8" fmla="*/ 112 w 144"/>
                <a:gd name="T9" fmla="*/ 16 h 16"/>
                <a:gd name="T10" fmla="*/ 101 w 144"/>
                <a:gd name="T11" fmla="*/ 11 h 16"/>
                <a:gd name="T12" fmla="*/ 96 w 144"/>
                <a:gd name="T13" fmla="*/ 8 h 16"/>
                <a:gd name="T14" fmla="*/ 91 w 144"/>
                <a:gd name="T15" fmla="*/ 11 h 16"/>
                <a:gd name="T16" fmla="*/ 80 w 144"/>
                <a:gd name="T17" fmla="*/ 16 h 16"/>
                <a:gd name="T18" fmla="*/ 69 w 144"/>
                <a:gd name="T19" fmla="*/ 11 h 16"/>
                <a:gd name="T20" fmla="*/ 64 w 144"/>
                <a:gd name="T21" fmla="*/ 8 h 16"/>
                <a:gd name="T22" fmla="*/ 59 w 144"/>
                <a:gd name="T23" fmla="*/ 11 h 16"/>
                <a:gd name="T24" fmla="*/ 48 w 144"/>
                <a:gd name="T25" fmla="*/ 16 h 16"/>
                <a:gd name="T26" fmla="*/ 37 w 144"/>
                <a:gd name="T27" fmla="*/ 11 h 16"/>
                <a:gd name="T28" fmla="*/ 32 w 144"/>
                <a:gd name="T29" fmla="*/ 8 h 16"/>
                <a:gd name="T30" fmla="*/ 27 w 144"/>
                <a:gd name="T31" fmla="*/ 11 h 16"/>
                <a:gd name="T32" fmla="*/ 16 w 144"/>
                <a:gd name="T33" fmla="*/ 16 h 16"/>
                <a:gd name="T34" fmla="*/ 5 w 144"/>
                <a:gd name="T35" fmla="*/ 11 h 16"/>
                <a:gd name="T36" fmla="*/ 0 w 144"/>
                <a:gd name="T37" fmla="*/ 8 h 16"/>
                <a:gd name="T38" fmla="*/ 0 w 144"/>
                <a:gd name="T39" fmla="*/ 0 h 16"/>
                <a:gd name="T40" fmla="*/ 11 w 144"/>
                <a:gd name="T41" fmla="*/ 6 h 16"/>
                <a:gd name="T42" fmla="*/ 16 w 144"/>
                <a:gd name="T43" fmla="*/ 8 h 16"/>
                <a:gd name="T44" fmla="*/ 21 w 144"/>
                <a:gd name="T45" fmla="*/ 6 h 16"/>
                <a:gd name="T46" fmla="*/ 32 w 144"/>
                <a:gd name="T47" fmla="*/ 0 h 16"/>
                <a:gd name="T48" fmla="*/ 43 w 144"/>
                <a:gd name="T49" fmla="*/ 6 h 16"/>
                <a:gd name="T50" fmla="*/ 48 w 144"/>
                <a:gd name="T51" fmla="*/ 8 h 16"/>
                <a:gd name="T52" fmla="*/ 53 w 144"/>
                <a:gd name="T53" fmla="*/ 6 h 16"/>
                <a:gd name="T54" fmla="*/ 64 w 144"/>
                <a:gd name="T55" fmla="*/ 0 h 16"/>
                <a:gd name="T56" fmla="*/ 75 w 144"/>
                <a:gd name="T57" fmla="*/ 6 h 16"/>
                <a:gd name="T58" fmla="*/ 80 w 144"/>
                <a:gd name="T59" fmla="*/ 8 h 16"/>
                <a:gd name="T60" fmla="*/ 85 w 144"/>
                <a:gd name="T61" fmla="*/ 6 h 16"/>
                <a:gd name="T62" fmla="*/ 96 w 144"/>
                <a:gd name="T63" fmla="*/ 0 h 16"/>
                <a:gd name="T64" fmla="*/ 107 w 144"/>
                <a:gd name="T65" fmla="*/ 6 h 16"/>
                <a:gd name="T66" fmla="*/ 112 w 144"/>
                <a:gd name="T67" fmla="*/ 8 h 16"/>
                <a:gd name="T68" fmla="*/ 117 w 144"/>
                <a:gd name="T69" fmla="*/ 6 h 16"/>
                <a:gd name="T70" fmla="*/ 128 w 144"/>
                <a:gd name="T71" fmla="*/ 0 h 16"/>
                <a:gd name="T72" fmla="*/ 139 w 144"/>
                <a:gd name="T73" fmla="*/ 6 h 16"/>
                <a:gd name="T74" fmla="*/ 144 w 144"/>
                <a:gd name="T75" fmla="*/ 8 h 16"/>
                <a:gd name="T76" fmla="*/ 144 w 144"/>
                <a:gd name="T7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4" h="16" extrusionOk="0">
                  <a:moveTo>
                    <a:pt x="144" y="16"/>
                  </a:moveTo>
                  <a:cubicBezTo>
                    <a:pt x="138" y="16"/>
                    <a:pt x="135" y="13"/>
                    <a:pt x="133" y="11"/>
                  </a:cubicBezTo>
                  <a:cubicBezTo>
                    <a:pt x="131" y="9"/>
                    <a:pt x="130" y="8"/>
                    <a:pt x="128" y="8"/>
                  </a:cubicBezTo>
                  <a:cubicBezTo>
                    <a:pt x="125" y="8"/>
                    <a:pt x="125" y="9"/>
                    <a:pt x="123" y="11"/>
                  </a:cubicBezTo>
                  <a:cubicBezTo>
                    <a:pt x="121" y="13"/>
                    <a:pt x="118" y="16"/>
                    <a:pt x="112" y="16"/>
                  </a:cubicBezTo>
                  <a:cubicBezTo>
                    <a:pt x="106" y="16"/>
                    <a:pt x="103" y="13"/>
                    <a:pt x="101" y="11"/>
                  </a:cubicBezTo>
                  <a:cubicBezTo>
                    <a:pt x="99" y="9"/>
                    <a:pt x="98" y="8"/>
                    <a:pt x="96" y="8"/>
                  </a:cubicBezTo>
                  <a:cubicBezTo>
                    <a:pt x="93" y="8"/>
                    <a:pt x="93" y="9"/>
                    <a:pt x="91" y="11"/>
                  </a:cubicBezTo>
                  <a:cubicBezTo>
                    <a:pt x="89" y="13"/>
                    <a:pt x="86" y="16"/>
                    <a:pt x="80" y="16"/>
                  </a:cubicBezTo>
                  <a:cubicBezTo>
                    <a:pt x="74" y="16"/>
                    <a:pt x="71" y="13"/>
                    <a:pt x="69" y="11"/>
                  </a:cubicBezTo>
                  <a:cubicBezTo>
                    <a:pt x="67" y="9"/>
                    <a:pt x="66" y="8"/>
                    <a:pt x="64" y="8"/>
                  </a:cubicBezTo>
                  <a:cubicBezTo>
                    <a:pt x="61" y="8"/>
                    <a:pt x="61" y="9"/>
                    <a:pt x="59" y="11"/>
                  </a:cubicBezTo>
                  <a:cubicBezTo>
                    <a:pt x="57" y="13"/>
                    <a:pt x="54" y="16"/>
                    <a:pt x="48" y="16"/>
                  </a:cubicBezTo>
                  <a:cubicBezTo>
                    <a:pt x="42" y="16"/>
                    <a:pt x="39" y="13"/>
                    <a:pt x="37" y="11"/>
                  </a:cubicBezTo>
                  <a:cubicBezTo>
                    <a:pt x="35" y="9"/>
                    <a:pt x="34" y="8"/>
                    <a:pt x="32" y="8"/>
                  </a:cubicBezTo>
                  <a:cubicBezTo>
                    <a:pt x="29" y="8"/>
                    <a:pt x="29" y="9"/>
                    <a:pt x="27" y="11"/>
                  </a:cubicBezTo>
                  <a:cubicBezTo>
                    <a:pt x="25" y="13"/>
                    <a:pt x="22" y="16"/>
                    <a:pt x="16" y="16"/>
                  </a:cubicBezTo>
                  <a:cubicBezTo>
                    <a:pt x="10" y="16"/>
                    <a:pt x="7" y="13"/>
                    <a:pt x="5" y="11"/>
                  </a:cubicBezTo>
                  <a:cubicBezTo>
                    <a:pt x="3" y="9"/>
                    <a:pt x="2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9" y="3"/>
                    <a:pt x="11" y="6"/>
                  </a:cubicBezTo>
                  <a:cubicBezTo>
                    <a:pt x="13" y="7"/>
                    <a:pt x="13" y="8"/>
                    <a:pt x="16" y="8"/>
                  </a:cubicBezTo>
                  <a:cubicBezTo>
                    <a:pt x="18" y="8"/>
                    <a:pt x="19" y="7"/>
                    <a:pt x="21" y="6"/>
                  </a:cubicBezTo>
                  <a:cubicBezTo>
                    <a:pt x="23" y="3"/>
                    <a:pt x="26" y="0"/>
                    <a:pt x="32" y="0"/>
                  </a:cubicBezTo>
                  <a:cubicBezTo>
                    <a:pt x="38" y="0"/>
                    <a:pt x="41" y="3"/>
                    <a:pt x="43" y="6"/>
                  </a:cubicBezTo>
                  <a:cubicBezTo>
                    <a:pt x="45" y="7"/>
                    <a:pt x="45" y="8"/>
                    <a:pt x="48" y="8"/>
                  </a:cubicBezTo>
                  <a:cubicBezTo>
                    <a:pt x="50" y="8"/>
                    <a:pt x="51" y="7"/>
                    <a:pt x="53" y="6"/>
                  </a:cubicBezTo>
                  <a:cubicBezTo>
                    <a:pt x="55" y="3"/>
                    <a:pt x="58" y="0"/>
                    <a:pt x="64" y="0"/>
                  </a:cubicBezTo>
                  <a:cubicBezTo>
                    <a:pt x="70" y="0"/>
                    <a:pt x="73" y="3"/>
                    <a:pt x="75" y="6"/>
                  </a:cubicBezTo>
                  <a:cubicBezTo>
                    <a:pt x="77" y="7"/>
                    <a:pt x="77" y="8"/>
                    <a:pt x="80" y="8"/>
                  </a:cubicBezTo>
                  <a:cubicBezTo>
                    <a:pt x="82" y="8"/>
                    <a:pt x="83" y="7"/>
                    <a:pt x="85" y="6"/>
                  </a:cubicBezTo>
                  <a:cubicBezTo>
                    <a:pt x="87" y="3"/>
                    <a:pt x="90" y="0"/>
                    <a:pt x="96" y="0"/>
                  </a:cubicBezTo>
                  <a:cubicBezTo>
                    <a:pt x="102" y="0"/>
                    <a:pt x="105" y="3"/>
                    <a:pt x="107" y="6"/>
                  </a:cubicBezTo>
                  <a:cubicBezTo>
                    <a:pt x="109" y="7"/>
                    <a:pt x="109" y="8"/>
                    <a:pt x="112" y="8"/>
                  </a:cubicBezTo>
                  <a:cubicBezTo>
                    <a:pt x="114" y="8"/>
                    <a:pt x="115" y="7"/>
                    <a:pt x="117" y="6"/>
                  </a:cubicBezTo>
                  <a:cubicBezTo>
                    <a:pt x="119" y="3"/>
                    <a:pt x="122" y="0"/>
                    <a:pt x="128" y="0"/>
                  </a:cubicBezTo>
                  <a:cubicBezTo>
                    <a:pt x="134" y="0"/>
                    <a:pt x="137" y="3"/>
                    <a:pt x="139" y="6"/>
                  </a:cubicBezTo>
                  <a:cubicBezTo>
                    <a:pt x="141" y="7"/>
                    <a:pt x="141" y="8"/>
                    <a:pt x="144" y="8"/>
                  </a:cubicBezTo>
                  <a:lnTo>
                    <a:pt x="144" y="16"/>
                  </a:lnTo>
                  <a:close/>
                </a:path>
              </a:pathLst>
            </a:custGeom>
            <a:grpFill/>
            <a:ln w="3175">
              <a:solidFill>
                <a:srgbClr val="6BA63F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150"/>
            </a:p>
          </p:txBody>
        </p:sp>
        <p:sp>
          <p:nvSpPr>
            <p:cNvPr id="101" name="Oval 193"/>
            <p:cNvSpPr>
              <a:spLocks noChangeArrowheads="1"/>
            </p:cNvSpPr>
            <p:nvPr/>
          </p:nvSpPr>
          <p:spPr bwMode="auto">
            <a:xfrm>
              <a:off x="3654426" y="2374901"/>
              <a:ext cx="30162" cy="30162"/>
            </a:xfrm>
            <a:prstGeom prst="ellipse">
              <a:avLst/>
            </a:prstGeom>
            <a:grpFill/>
            <a:ln w="3175">
              <a:solidFill>
                <a:srgbClr val="6BA63F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150"/>
            </a:p>
          </p:txBody>
        </p:sp>
        <p:sp>
          <p:nvSpPr>
            <p:cNvPr id="102" name="Oval 194"/>
            <p:cNvSpPr>
              <a:spLocks noChangeArrowheads="1"/>
            </p:cNvSpPr>
            <p:nvPr/>
          </p:nvSpPr>
          <p:spPr bwMode="auto">
            <a:xfrm>
              <a:off x="3894138" y="2374901"/>
              <a:ext cx="31750" cy="30162"/>
            </a:xfrm>
            <a:prstGeom prst="ellipse">
              <a:avLst/>
            </a:prstGeom>
            <a:grpFill/>
            <a:ln w="3175">
              <a:solidFill>
                <a:srgbClr val="6BA63F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150"/>
            </a:p>
          </p:txBody>
        </p:sp>
        <p:sp>
          <p:nvSpPr>
            <p:cNvPr id="103" name="Freeform 195"/>
            <p:cNvSpPr/>
            <p:nvPr/>
          </p:nvSpPr>
          <p:spPr bwMode="auto">
            <a:xfrm>
              <a:off x="3678238" y="2009776"/>
              <a:ext cx="215899" cy="46038"/>
            </a:xfrm>
            <a:custGeom>
              <a:avLst/>
              <a:gdLst>
                <a:gd name="T0" fmla="*/ 112 w 112"/>
                <a:gd name="T1" fmla="*/ 24 h 24"/>
                <a:gd name="T2" fmla="*/ 104 w 112"/>
                <a:gd name="T3" fmla="*/ 24 h 24"/>
                <a:gd name="T4" fmla="*/ 104 w 112"/>
                <a:gd name="T5" fmla="*/ 8 h 24"/>
                <a:gd name="T6" fmla="*/ 8 w 112"/>
                <a:gd name="T7" fmla="*/ 8 h 24"/>
                <a:gd name="T8" fmla="*/ 8 w 112"/>
                <a:gd name="T9" fmla="*/ 24 h 24"/>
                <a:gd name="T10" fmla="*/ 0 w 112"/>
                <a:gd name="T11" fmla="*/ 24 h 24"/>
                <a:gd name="T12" fmla="*/ 0 w 112"/>
                <a:gd name="T13" fmla="*/ 4 h 24"/>
                <a:gd name="T14" fmla="*/ 4 w 112"/>
                <a:gd name="T15" fmla="*/ 0 h 24"/>
                <a:gd name="T16" fmla="*/ 108 w 112"/>
                <a:gd name="T17" fmla="*/ 0 h 24"/>
                <a:gd name="T18" fmla="*/ 112 w 112"/>
                <a:gd name="T19" fmla="*/ 4 h 24"/>
                <a:gd name="T20" fmla="*/ 112 w 112"/>
                <a:gd name="T2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2" h="24" extrusionOk="0">
                  <a:moveTo>
                    <a:pt x="112" y="24"/>
                  </a:moveTo>
                  <a:cubicBezTo>
                    <a:pt x="104" y="24"/>
                    <a:pt x="104" y="24"/>
                    <a:pt x="104" y="24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10" y="0"/>
                    <a:pt x="112" y="2"/>
                    <a:pt x="112" y="4"/>
                  </a:cubicBezTo>
                  <a:lnTo>
                    <a:pt x="112" y="24"/>
                  </a:lnTo>
                  <a:close/>
                </a:path>
              </a:pathLst>
            </a:custGeom>
            <a:grpFill/>
            <a:ln w="3175">
              <a:solidFill>
                <a:srgbClr val="6BA63F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150"/>
            </a:p>
          </p:txBody>
        </p:sp>
        <p:sp>
          <p:nvSpPr>
            <p:cNvPr id="104" name="Freeform 196"/>
            <p:cNvSpPr/>
            <p:nvPr/>
          </p:nvSpPr>
          <p:spPr bwMode="auto">
            <a:xfrm>
              <a:off x="3794126" y="1947863"/>
              <a:ext cx="153988" cy="107949"/>
            </a:xfrm>
            <a:custGeom>
              <a:avLst/>
              <a:gdLst>
                <a:gd name="T0" fmla="*/ 80 w 80"/>
                <a:gd name="T1" fmla="*/ 56 h 56"/>
                <a:gd name="T2" fmla="*/ 72 w 80"/>
                <a:gd name="T3" fmla="*/ 56 h 56"/>
                <a:gd name="T4" fmla="*/ 72 w 80"/>
                <a:gd name="T5" fmla="*/ 8 h 56"/>
                <a:gd name="T6" fmla="*/ 8 w 80"/>
                <a:gd name="T7" fmla="*/ 8 h 56"/>
                <a:gd name="T8" fmla="*/ 8 w 80"/>
                <a:gd name="T9" fmla="*/ 24 h 56"/>
                <a:gd name="T10" fmla="*/ 0 w 80"/>
                <a:gd name="T11" fmla="*/ 24 h 56"/>
                <a:gd name="T12" fmla="*/ 0 w 80"/>
                <a:gd name="T13" fmla="*/ 4 h 56"/>
                <a:gd name="T14" fmla="*/ 4 w 80"/>
                <a:gd name="T15" fmla="*/ 0 h 56"/>
                <a:gd name="T16" fmla="*/ 76 w 80"/>
                <a:gd name="T17" fmla="*/ 0 h 56"/>
                <a:gd name="T18" fmla="*/ 80 w 80"/>
                <a:gd name="T19" fmla="*/ 4 h 56"/>
                <a:gd name="T20" fmla="*/ 80 w 80"/>
                <a:gd name="T2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" h="56" extrusionOk="0">
                  <a:moveTo>
                    <a:pt x="80" y="56"/>
                  </a:moveTo>
                  <a:cubicBezTo>
                    <a:pt x="72" y="56"/>
                    <a:pt x="72" y="56"/>
                    <a:pt x="72" y="56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8" y="0"/>
                    <a:pt x="80" y="2"/>
                    <a:pt x="80" y="4"/>
                  </a:cubicBezTo>
                  <a:lnTo>
                    <a:pt x="80" y="56"/>
                  </a:lnTo>
                  <a:close/>
                </a:path>
              </a:pathLst>
            </a:custGeom>
            <a:grpFill/>
            <a:ln w="3175">
              <a:solidFill>
                <a:srgbClr val="6BA63F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150"/>
            </a:p>
          </p:txBody>
        </p:sp>
        <p:sp>
          <p:nvSpPr>
            <p:cNvPr id="105" name="Freeform 197"/>
            <p:cNvSpPr>
              <a:spLocks noEditPoints="1"/>
            </p:cNvSpPr>
            <p:nvPr/>
          </p:nvSpPr>
          <p:spPr bwMode="auto">
            <a:xfrm>
              <a:off x="3848101" y="1947863"/>
              <a:ext cx="46038" cy="46038"/>
            </a:xfrm>
            <a:custGeom>
              <a:avLst/>
              <a:gdLst>
                <a:gd name="T0" fmla="*/ 20 w 24"/>
                <a:gd name="T1" fmla="*/ 24 h 24"/>
                <a:gd name="T2" fmla="*/ 4 w 24"/>
                <a:gd name="T3" fmla="*/ 24 h 24"/>
                <a:gd name="T4" fmla="*/ 0 w 24"/>
                <a:gd name="T5" fmla="*/ 20 h 24"/>
                <a:gd name="T6" fmla="*/ 0 w 24"/>
                <a:gd name="T7" fmla="*/ 4 h 24"/>
                <a:gd name="T8" fmla="*/ 4 w 24"/>
                <a:gd name="T9" fmla="*/ 0 h 24"/>
                <a:gd name="T10" fmla="*/ 20 w 24"/>
                <a:gd name="T11" fmla="*/ 0 h 24"/>
                <a:gd name="T12" fmla="*/ 24 w 24"/>
                <a:gd name="T13" fmla="*/ 4 h 24"/>
                <a:gd name="T14" fmla="*/ 24 w 24"/>
                <a:gd name="T15" fmla="*/ 20 h 24"/>
                <a:gd name="T16" fmla="*/ 20 w 24"/>
                <a:gd name="T17" fmla="*/ 24 h 24"/>
                <a:gd name="T18" fmla="*/ 8 w 24"/>
                <a:gd name="T19" fmla="*/ 16 h 24"/>
                <a:gd name="T20" fmla="*/ 16 w 24"/>
                <a:gd name="T21" fmla="*/ 16 h 24"/>
                <a:gd name="T22" fmla="*/ 16 w 24"/>
                <a:gd name="T23" fmla="*/ 8 h 24"/>
                <a:gd name="T24" fmla="*/ 8 w 24"/>
                <a:gd name="T25" fmla="*/ 8 h 24"/>
                <a:gd name="T26" fmla="*/ 8 w 24"/>
                <a:gd name="T27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24" extrusionOk="0">
                  <a:moveTo>
                    <a:pt x="20" y="24"/>
                  </a:moveTo>
                  <a:cubicBezTo>
                    <a:pt x="4" y="24"/>
                    <a:pt x="4" y="24"/>
                    <a:pt x="4" y="24"/>
                  </a:cubicBezTo>
                  <a:cubicBezTo>
                    <a:pt x="2" y="24"/>
                    <a:pt x="0" y="23"/>
                    <a:pt x="0" y="2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2" y="0"/>
                    <a:pt x="24" y="2"/>
                    <a:pt x="24" y="4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3"/>
                    <a:pt x="22" y="24"/>
                    <a:pt x="20" y="24"/>
                  </a:cubicBezTo>
                  <a:close/>
                  <a:moveTo>
                    <a:pt x="8" y="16"/>
                  </a:moveTo>
                  <a:cubicBezTo>
                    <a:pt x="16" y="16"/>
                    <a:pt x="16" y="16"/>
                    <a:pt x="16" y="16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16"/>
                  </a:lnTo>
                  <a:close/>
                </a:path>
              </a:pathLst>
            </a:custGeom>
            <a:grpFill/>
            <a:ln w="3175">
              <a:solidFill>
                <a:srgbClr val="6BA63F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150"/>
            </a:p>
          </p:txBody>
        </p:sp>
      </p:grpSp>
      <p:sp>
        <p:nvSpPr>
          <p:cNvPr id="106" name="Прямоугольник с двумя скругленными соседними углами 105"/>
          <p:cNvSpPr/>
          <p:nvPr/>
        </p:nvSpPr>
        <p:spPr bwMode="auto">
          <a:xfrm rot="5400000">
            <a:off x="2564401" y="-619293"/>
            <a:ext cx="264988" cy="4107454"/>
          </a:xfrm>
          <a:prstGeom prst="round2SameRect">
            <a:avLst>
              <a:gd name="adj1" fmla="val 8535"/>
              <a:gd name="adj2" fmla="val 0"/>
            </a:avLst>
          </a:prstGeom>
          <a:noFill/>
          <a:ln>
            <a:solidFill>
              <a:srgbClr val="6BA63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150"/>
          </a:p>
        </p:txBody>
      </p:sp>
      <p:sp>
        <p:nvSpPr>
          <p:cNvPr id="107" name="Rectangle 25"/>
          <p:cNvSpPr/>
          <p:nvPr/>
        </p:nvSpPr>
        <p:spPr bwMode="auto">
          <a:xfrm>
            <a:off x="579419" y="1180174"/>
            <a:ext cx="1743192" cy="165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54000" tIns="27000" rIns="0" bIns="0" anchor="ctr">
            <a:spAutoFit/>
          </a:bodyPr>
          <a:lstStyle/>
          <a:p>
            <a:pPr defTabSz="452206">
              <a:defRPr/>
            </a:pPr>
            <a:r>
              <a:rPr lang="ru-RU" sz="900">
                <a:solidFill>
                  <a:schemeClr val="accent2"/>
                </a:solidFill>
                <a:latin typeface="Calibri Light"/>
                <a:ea typeface="Arial"/>
                <a:cs typeface="Segoe UI"/>
              </a:rPr>
              <a:t>МАРКЕТПЛЕЙС ТОВАРОВ </a:t>
            </a:r>
            <a:endParaRPr/>
          </a:p>
        </p:txBody>
      </p:sp>
      <p:sp>
        <p:nvSpPr>
          <p:cNvPr id="108" name="Прямоугольник 107"/>
          <p:cNvSpPr/>
          <p:nvPr/>
        </p:nvSpPr>
        <p:spPr bwMode="auto">
          <a:xfrm>
            <a:off x="776040" y="1391856"/>
            <a:ext cx="3974583" cy="12695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buClr>
                <a:srgbClr val="6BA63F"/>
              </a:buClr>
              <a:defRPr/>
            </a:pPr>
            <a:r>
              <a:rPr lang="ru-RU" sz="850">
                <a:solidFill>
                  <a:schemeClr val="tx1">
                    <a:lumMod val="50000"/>
                    <a:lumOff val="50000"/>
                  </a:schemeClr>
                </a:solidFill>
                <a:latin typeface="Calibri Light"/>
                <a:cs typeface="Segoe UI"/>
              </a:rPr>
              <a:t>Свежие и натуральные продукты от местных фермеров, которым можно доверять</a:t>
            </a:r>
            <a:endParaRPr sz="115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539552" y="699542"/>
            <a:ext cx="8064896" cy="3672408"/>
          </a:xfrm>
          <a:prstGeom prst="rect">
            <a:avLst/>
          </a:prstGeom>
          <a:solidFill>
            <a:srgbClr val="B5D4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Рисунок 11" descr="Изображение выглядит как человек&#10;&#10;Автоматически созданное описание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39551" y="934074"/>
            <a:ext cx="7678716" cy="3437876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&#10;&#10;Автоматически созданное описание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79007" y="746786"/>
            <a:ext cx="1893183" cy="3672408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кст, снимок экрана, электроника&#10;&#10;Автоматически созданное описание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903827" y="934074"/>
            <a:ext cx="1893183" cy="3672408"/>
          </a:xfrm>
          <a:prstGeom prst="rect">
            <a:avLst/>
          </a:prstGeom>
        </p:spPr>
      </p:pic>
      <p:pic>
        <p:nvPicPr>
          <p:cNvPr id="4098" name="Picture 2" descr="F:\ssvoe-zagorodom-01.png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6732588" y="3795886"/>
            <a:ext cx="1077552" cy="1077552"/>
          </a:xfrm>
          <a:prstGeom prst="rect">
            <a:avLst/>
          </a:prstGeom>
          <a:noFill/>
        </p:spPr>
      </p:pic>
      <p:sp>
        <p:nvSpPr>
          <p:cNvPr id="7" name="Текст 3"/>
          <p:cNvSpPr txBox="1"/>
          <p:nvPr/>
        </p:nvSpPr>
        <p:spPr bwMode="auto">
          <a:xfrm>
            <a:off x="251520" y="4559238"/>
            <a:ext cx="7805436" cy="23038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742931">
              <a:lnSpc>
                <a:spcPct val="90000"/>
              </a:lnSpc>
              <a:spcBef>
                <a:spcPts val="813"/>
              </a:spcBef>
              <a:buFont typeface="Arial"/>
              <a:buNone/>
              <a:defRPr sz="195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557199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95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28664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65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00130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55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671596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55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043061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5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527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5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5993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5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459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5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600">
                <a:solidFill>
                  <a:srgbClr val="6BA63F"/>
                </a:solidFill>
              </a:rPr>
              <a:t>ПЛАТФОРМА «СВОЁ РОДНОЕ. ЗА ГОРОДОМ» ОТ РОССЕЛЬХОЗБАНКА</a:t>
            </a:r>
            <a:endParaRPr sz="16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96B21344-8BB8-694B-89F5-7529E36D32F9}"/>
              </a:ext>
            </a:extLst>
          </p:cNvPr>
          <p:cNvSpPr/>
          <p:nvPr/>
        </p:nvSpPr>
        <p:spPr bwMode="auto">
          <a:xfrm>
            <a:off x="313332" y="4063260"/>
            <a:ext cx="8517336" cy="668730"/>
          </a:xfrm>
          <a:prstGeom prst="roundRect">
            <a:avLst>
              <a:gd name="adj" fmla="val 6879"/>
            </a:avLst>
          </a:prstGeom>
          <a:noFill/>
          <a:ln w="12700">
            <a:solidFill>
              <a:srgbClr val="6CC067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defRPr/>
            </a:pPr>
            <a:endParaRPr lang="ru-RU" sz="1000">
              <a:solidFill>
                <a:schemeClr val="tx1"/>
              </a:solidFill>
              <a:latin typeface="Calibri Light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5512B09-0425-D447-B141-F591512F2437}"/>
              </a:ext>
            </a:extLst>
          </p:cNvPr>
          <p:cNvSpPr/>
          <p:nvPr/>
        </p:nvSpPr>
        <p:spPr bwMode="auto">
          <a:xfrm>
            <a:off x="220773" y="3861518"/>
            <a:ext cx="882869" cy="427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Прямоугольник: скругленные углы 1">
            <a:extLst>
              <a:ext uri="{FF2B5EF4-FFF2-40B4-BE49-F238E27FC236}">
                <a16:creationId xmlns:a16="http://schemas.microsoft.com/office/drawing/2014/main" id="{3E36FA74-685F-A649-85EE-63524B39B6A3}"/>
              </a:ext>
            </a:extLst>
          </p:cNvPr>
          <p:cNvSpPr/>
          <p:nvPr/>
        </p:nvSpPr>
        <p:spPr bwMode="auto">
          <a:xfrm>
            <a:off x="313332" y="2261411"/>
            <a:ext cx="4129616" cy="1496255"/>
          </a:xfrm>
          <a:prstGeom prst="roundRect">
            <a:avLst>
              <a:gd name="adj" fmla="val 11486"/>
            </a:avLst>
          </a:prstGeom>
          <a:noFill/>
          <a:ln w="12700">
            <a:solidFill>
              <a:srgbClr val="6BA63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00">
              <a:latin typeface="Calibri Light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AC7238B-4EF2-544B-849D-12A66E11100B}"/>
              </a:ext>
            </a:extLst>
          </p:cNvPr>
          <p:cNvSpPr/>
          <p:nvPr/>
        </p:nvSpPr>
        <p:spPr bwMode="auto">
          <a:xfrm>
            <a:off x="406012" y="2341056"/>
            <a:ext cx="1887664" cy="15749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 sz="1450">
              <a:latin typeface="Calibri Light"/>
            </a:endParaRPr>
          </a:p>
        </p:txBody>
      </p:sp>
      <p:sp>
        <p:nvSpPr>
          <p:cNvPr id="6" name="Заголовок 3">
            <a:extLst>
              <a:ext uri="{FF2B5EF4-FFF2-40B4-BE49-F238E27FC236}">
                <a16:creationId xmlns:a16="http://schemas.microsoft.com/office/drawing/2014/main" id="{966A4625-644B-1F47-BCC4-55024EC6B8A2}"/>
              </a:ext>
            </a:extLst>
          </p:cNvPr>
          <p:cNvSpPr txBox="1"/>
          <p:nvPr/>
        </p:nvSpPr>
        <p:spPr bwMode="auto">
          <a:xfrm>
            <a:off x="432050" y="2067694"/>
            <a:ext cx="1645466" cy="336481"/>
          </a:xfrm>
          <a:prstGeom prst="rect">
            <a:avLst/>
          </a:prstGeom>
          <a:solidFill>
            <a:schemeClr val="bg1"/>
          </a:solidFill>
        </p:spPr>
        <p:txBody>
          <a:bodyPr vert="horz" lIns="74295" tIns="37148" rIns="74295" bIns="37148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1000">
                <a:solidFill>
                  <a:srgbClr val="6BA63F"/>
                </a:solidFill>
                <a:ea typeface="Arial"/>
                <a:cs typeface="Arial"/>
              </a:rPr>
              <a:t>СЕРВИСЫ ПЛАТФОРМЫ:</a:t>
            </a:r>
            <a:endParaRPr/>
          </a:p>
        </p:txBody>
      </p:sp>
      <p:sp>
        <p:nvSpPr>
          <p:cNvPr id="7" name="Прямоугольник: скругленные углы 1">
            <a:extLst>
              <a:ext uri="{FF2B5EF4-FFF2-40B4-BE49-F238E27FC236}">
                <a16:creationId xmlns:a16="http://schemas.microsoft.com/office/drawing/2014/main" id="{B770E438-624F-714C-AC54-D4104FC8BAE7}"/>
              </a:ext>
            </a:extLst>
          </p:cNvPr>
          <p:cNvSpPr/>
          <p:nvPr/>
        </p:nvSpPr>
        <p:spPr bwMode="auto">
          <a:xfrm>
            <a:off x="4553267" y="2277852"/>
            <a:ext cx="4277401" cy="1479814"/>
          </a:xfrm>
          <a:prstGeom prst="roundRect">
            <a:avLst>
              <a:gd name="adj" fmla="val 11486"/>
            </a:avLst>
          </a:prstGeom>
          <a:noFill/>
          <a:ln w="12700">
            <a:solidFill>
              <a:srgbClr val="6BA63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00">
              <a:latin typeface="Calibri Ligh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9CE5F4-D183-604D-8F6E-ABF436A3B391}"/>
              </a:ext>
            </a:extLst>
          </p:cNvPr>
          <p:cNvSpPr txBox="1"/>
          <p:nvPr/>
        </p:nvSpPr>
        <p:spPr bwMode="auto">
          <a:xfrm>
            <a:off x="740612" y="860949"/>
            <a:ext cx="6692542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2"/>
              </a:buClr>
              <a:defRPr/>
            </a:pPr>
            <a:r>
              <a:rPr lang="ru-RU" sz="750" dirty="0">
                <a:latin typeface="Calibri Light"/>
              </a:rPr>
              <a:t>Мы создаем новое направление в туристической индустрии – предоставление развлекательных и образовательных услуг в сельской местности. Внутренний туризм в России имеет потенциал роста на 20–30% в ближайший год, однако сталкивается со слабой информированностью населения и ограничением инфраструктуры основных туристических центров в Москве и Санкт-Петербурге. При этом туристический поток в сельскую местность сейчас составляет менее 5%. Поскольку освоенные направления: Москва, Петербург, Крым, Сочи — работают на пределе инфраструктурных мощностей, то расширение туристических потоков возможно за счет освоения новых направлений, а именно </a:t>
            </a:r>
            <a:r>
              <a:rPr lang="ru-RU" sz="750" dirty="0" err="1">
                <a:latin typeface="Calibri Light"/>
              </a:rPr>
              <a:t>агро</a:t>
            </a:r>
            <a:r>
              <a:rPr lang="ru-RU" sz="750" dirty="0">
                <a:latin typeface="Calibri Light"/>
              </a:rPr>
              <a:t> и сельского туризма.</a:t>
            </a:r>
            <a:endParaRPr sz="75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AA71A0-9251-1D40-AC2E-97631A08587C}"/>
              </a:ext>
            </a:extLst>
          </p:cNvPr>
          <p:cNvSpPr txBox="1"/>
          <p:nvPr/>
        </p:nvSpPr>
        <p:spPr bwMode="auto">
          <a:xfrm>
            <a:off x="352191" y="2324617"/>
            <a:ext cx="4003786" cy="1387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7042" indent="-147042" defTabSz="742801">
              <a:lnSpc>
                <a:spcPct val="90000"/>
              </a:lnSpc>
              <a:spcBef>
                <a:spcPts val="0"/>
              </a:spcBef>
              <a:spcAft>
                <a:spcPts val="488"/>
              </a:spcAft>
              <a:buClr>
                <a:schemeClr val="accent1"/>
              </a:buClr>
              <a:buFont typeface="Wingdings"/>
              <a:buChar char="§"/>
              <a:defRPr/>
            </a:pPr>
            <a:r>
              <a:rPr lang="ru-RU" sz="750" dirty="0">
                <a:latin typeface="Calibri Light"/>
              </a:rPr>
              <a:t>Удобный личный кабинет: фермер может легко зарегистрироваться на платформе, настроить профиль и рассказать о себе</a:t>
            </a:r>
            <a:endParaRPr sz="750" dirty="0"/>
          </a:p>
          <a:p>
            <a:pPr marL="147042" indent="-147042" defTabSz="742801">
              <a:lnSpc>
                <a:spcPct val="90000"/>
              </a:lnSpc>
              <a:spcBef>
                <a:spcPts val="0"/>
              </a:spcBef>
              <a:spcAft>
                <a:spcPts val="488"/>
              </a:spcAft>
              <a:buClr>
                <a:schemeClr val="accent1"/>
              </a:buClr>
              <a:buFont typeface="Wingdings"/>
              <a:buChar char="§"/>
              <a:defRPr/>
            </a:pPr>
            <a:r>
              <a:rPr lang="ru-RU" sz="750" dirty="0">
                <a:latin typeface="Calibri Light"/>
              </a:rPr>
              <a:t>Создание карточки объекта </a:t>
            </a:r>
            <a:r>
              <a:rPr lang="ru-RU" sz="750" dirty="0" err="1">
                <a:latin typeface="Calibri Light"/>
              </a:rPr>
              <a:t>агротуризма</a:t>
            </a:r>
            <a:r>
              <a:rPr lang="ru-RU" sz="750" dirty="0">
                <a:latin typeface="Calibri Light"/>
              </a:rPr>
              <a:t>: фермер может разместить информацию о турах на платформе, например, проживание, экскурсии, оздоровительный отдых, зоопарк, мастер-классы, дегустации, активный отдых</a:t>
            </a:r>
            <a:endParaRPr sz="750" dirty="0"/>
          </a:p>
          <a:p>
            <a:pPr marL="147042" indent="-147042" defTabSz="742801">
              <a:lnSpc>
                <a:spcPct val="90000"/>
              </a:lnSpc>
              <a:spcBef>
                <a:spcPts val="0"/>
              </a:spcBef>
              <a:spcAft>
                <a:spcPts val="488"/>
              </a:spcAft>
              <a:buClr>
                <a:schemeClr val="accent1"/>
              </a:buClr>
              <a:buFont typeface="Wingdings"/>
              <a:buChar char="§"/>
              <a:defRPr/>
            </a:pPr>
            <a:r>
              <a:rPr lang="ru-RU" sz="750" dirty="0">
                <a:latin typeface="Calibri Light"/>
              </a:rPr>
              <a:t>Управление бронированием: фермер может отслеживать продажи туров</a:t>
            </a:r>
            <a:endParaRPr sz="750" dirty="0"/>
          </a:p>
          <a:p>
            <a:pPr marL="147042" indent="-147042" defTabSz="742801">
              <a:lnSpc>
                <a:spcPct val="90000"/>
              </a:lnSpc>
              <a:spcBef>
                <a:spcPts val="0"/>
              </a:spcBef>
              <a:spcAft>
                <a:spcPts val="488"/>
              </a:spcAft>
              <a:buClr>
                <a:schemeClr val="accent1"/>
              </a:buClr>
              <a:buFont typeface="Wingdings"/>
              <a:buChar char="§"/>
              <a:defRPr/>
            </a:pPr>
            <a:r>
              <a:rPr lang="ru-RU" sz="750" dirty="0">
                <a:latin typeface="Calibri Light"/>
              </a:rPr>
              <a:t>Активности для стимулирования продаж: фермер может информировать клиентов о запуске новых мероприятий для привлечения в свой каталог предложений</a:t>
            </a:r>
            <a:endParaRPr sz="750" dirty="0"/>
          </a:p>
          <a:p>
            <a:pPr marL="147042" indent="-147042" defTabSz="742801">
              <a:lnSpc>
                <a:spcPct val="90000"/>
              </a:lnSpc>
              <a:spcBef>
                <a:spcPts val="0"/>
              </a:spcBef>
              <a:spcAft>
                <a:spcPts val="488"/>
              </a:spcAft>
              <a:buClr>
                <a:schemeClr val="accent1"/>
              </a:buClr>
              <a:buFont typeface="Wingdings"/>
              <a:buChar char="§"/>
              <a:defRPr/>
            </a:pPr>
            <a:r>
              <a:rPr lang="ru-RU" sz="750" dirty="0">
                <a:latin typeface="Calibri Light"/>
              </a:rPr>
              <a:t>Аналитические инструменты: фермеру доступна онлайн статистика о просмотрах его предложений и контента, необходимая для управления сервисом</a:t>
            </a:r>
            <a:endParaRPr sz="75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B410A4-838D-744A-BDDA-757ADEACA7CD}"/>
              </a:ext>
            </a:extLst>
          </p:cNvPr>
          <p:cNvSpPr txBox="1"/>
          <p:nvPr/>
        </p:nvSpPr>
        <p:spPr bwMode="auto">
          <a:xfrm>
            <a:off x="4614467" y="2341056"/>
            <a:ext cx="3769342" cy="1219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5753" indent="-145753">
              <a:lnSpc>
                <a:spcPct val="90000"/>
              </a:lnSpc>
              <a:spcBef>
                <a:spcPts val="0"/>
              </a:spcBef>
              <a:spcAft>
                <a:spcPts val="488"/>
              </a:spcAft>
              <a:buClr>
                <a:schemeClr val="accent1"/>
              </a:buClr>
              <a:buFont typeface="Wingdings"/>
              <a:buChar char="§"/>
              <a:defRPr/>
            </a:pPr>
            <a:r>
              <a:rPr lang="ru-RU" sz="750" dirty="0">
                <a:latin typeface="Calibri Light"/>
              </a:rPr>
              <a:t>Подбор предложения </a:t>
            </a:r>
            <a:r>
              <a:rPr lang="ru-RU" sz="750" dirty="0" err="1">
                <a:latin typeface="Calibri Light"/>
              </a:rPr>
              <a:t>агротура</a:t>
            </a:r>
            <a:r>
              <a:rPr lang="ru-RU" sz="750" dirty="0">
                <a:latin typeface="Calibri Light"/>
              </a:rPr>
              <a:t> для  посещения: клиент может выбрать подходящий объект </a:t>
            </a:r>
            <a:r>
              <a:rPr lang="ru-RU" sz="750" dirty="0" err="1">
                <a:latin typeface="Calibri Light"/>
              </a:rPr>
              <a:t>агротуризма</a:t>
            </a:r>
            <a:r>
              <a:rPr lang="ru-RU" sz="750" dirty="0">
                <a:latin typeface="Calibri Light"/>
              </a:rPr>
              <a:t> с использованием фильтров и расположения на карте.</a:t>
            </a:r>
            <a:endParaRPr sz="750" dirty="0"/>
          </a:p>
          <a:p>
            <a:pPr marL="145753" indent="-145753">
              <a:lnSpc>
                <a:spcPct val="90000"/>
              </a:lnSpc>
              <a:spcBef>
                <a:spcPts val="0"/>
              </a:spcBef>
              <a:spcAft>
                <a:spcPts val="488"/>
              </a:spcAft>
              <a:buClr>
                <a:schemeClr val="accent1"/>
              </a:buClr>
              <a:buFont typeface="Wingdings"/>
              <a:buChar char="§"/>
              <a:defRPr/>
            </a:pPr>
            <a:r>
              <a:rPr lang="ru-RU" sz="750" dirty="0">
                <a:latin typeface="Calibri Light"/>
              </a:rPr>
              <a:t>Просмотр подробной информации об организаторе и турах: клиент может изучить подробную информацию об организаторе туристический услуги, в том числе описание производимой продукции</a:t>
            </a:r>
            <a:endParaRPr sz="750" dirty="0"/>
          </a:p>
          <a:p>
            <a:pPr marL="145753" indent="-145753">
              <a:lnSpc>
                <a:spcPct val="90000"/>
              </a:lnSpc>
              <a:spcBef>
                <a:spcPts val="0"/>
              </a:spcBef>
              <a:spcAft>
                <a:spcPts val="488"/>
              </a:spcAft>
              <a:buClr>
                <a:schemeClr val="accent1"/>
              </a:buClr>
              <a:buFont typeface="Wingdings"/>
              <a:buChar char="§"/>
              <a:defRPr/>
            </a:pPr>
            <a:r>
              <a:rPr lang="ru-RU" sz="750" dirty="0">
                <a:latin typeface="Calibri Light"/>
              </a:rPr>
              <a:t>Бронирование услуги: клиент может оплатить с использованием банковской карты услуги понравившегося объекта </a:t>
            </a:r>
            <a:r>
              <a:rPr lang="ru-RU" sz="750" dirty="0" err="1">
                <a:latin typeface="Calibri Light"/>
              </a:rPr>
              <a:t>агротуризма</a:t>
            </a:r>
            <a:endParaRPr lang="ru-RU" sz="750" dirty="0">
              <a:latin typeface="Calibri Light"/>
            </a:endParaRPr>
          </a:p>
          <a:p>
            <a:pPr marL="145753" indent="-145753">
              <a:lnSpc>
                <a:spcPct val="90000"/>
              </a:lnSpc>
              <a:spcBef>
                <a:spcPts val="0"/>
              </a:spcBef>
              <a:spcAft>
                <a:spcPts val="488"/>
              </a:spcAft>
              <a:buClr>
                <a:schemeClr val="accent1"/>
              </a:buClr>
              <a:buFont typeface="Wingdings"/>
              <a:buChar char="§"/>
              <a:defRPr/>
            </a:pPr>
            <a:r>
              <a:rPr lang="ru-RU" sz="750" dirty="0">
                <a:latin typeface="Calibri Light"/>
              </a:rPr>
              <a:t>Коммуникации с организатором: клиент может связаться с организатором тура посредством всех доступных каналов </a:t>
            </a:r>
            <a:endParaRPr lang="en-US" sz="750" dirty="0">
              <a:latin typeface="Calibri Ligh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E8AD6D-FEB8-2C4B-91C4-6718C009C904}"/>
              </a:ext>
            </a:extLst>
          </p:cNvPr>
          <p:cNvSpPr txBox="1"/>
          <p:nvPr/>
        </p:nvSpPr>
        <p:spPr bwMode="auto">
          <a:xfrm>
            <a:off x="724036" y="1715929"/>
            <a:ext cx="79844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463"/>
              </a:spcBef>
              <a:spcAft>
                <a:spcPts val="975"/>
              </a:spcAft>
              <a:defRPr/>
            </a:pPr>
            <a:r>
              <a:rPr lang="ru-RU" sz="750" dirty="0">
                <a:solidFill>
                  <a:srgbClr val="1A1B1B"/>
                </a:solidFill>
                <a:latin typeface="Calibri Light"/>
              </a:rPr>
              <a:t>Первый в России </a:t>
            </a:r>
            <a:r>
              <a:rPr lang="ru-RU" sz="750" dirty="0" err="1">
                <a:solidFill>
                  <a:srgbClr val="1A1B1B"/>
                </a:solidFill>
                <a:latin typeface="Calibri Light"/>
              </a:rPr>
              <a:t>агрегатор</a:t>
            </a:r>
            <a:r>
              <a:rPr lang="ru-RU" sz="750" dirty="0">
                <a:solidFill>
                  <a:srgbClr val="1A1B1B"/>
                </a:solidFill>
                <a:latin typeface="Calibri Light"/>
              </a:rPr>
              <a:t> сельского туризма, который будет развивать новые направления внутреннего туризма </a:t>
            </a:r>
            <a:endParaRPr sz="750" dirty="0"/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28A34E21-4D52-C340-81CA-8A5FE89582EE}"/>
              </a:ext>
            </a:extLst>
          </p:cNvPr>
          <p:cNvSpPr/>
          <p:nvPr/>
        </p:nvSpPr>
        <p:spPr bwMode="auto">
          <a:xfrm>
            <a:off x="3286052" y="4217554"/>
            <a:ext cx="3014140" cy="339299"/>
          </a:xfrm>
          <a:prstGeom prst="roundRect">
            <a:avLst>
              <a:gd name="adj" fmla="val 10228"/>
            </a:avLst>
          </a:prstGeom>
          <a:noFill/>
          <a:ln w="3175">
            <a:solidFill>
              <a:srgbClr val="6BA6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50" tIns="29250" rIns="29250" bIns="29250" rtlCol="0" anchor="ctr"/>
          <a:lstStyle/>
          <a:p>
            <a:pPr algn="ctr">
              <a:defRPr/>
            </a:pPr>
            <a:r>
              <a:rPr lang="ru-RU" sz="1000" dirty="0">
                <a:solidFill>
                  <a:schemeClr val="tx1"/>
                </a:solidFill>
                <a:latin typeface="Calibri Light"/>
              </a:rPr>
              <a:t>Самая большая база </a:t>
            </a:r>
            <a:r>
              <a:rPr lang="ru-RU" sz="1000" dirty="0" err="1">
                <a:solidFill>
                  <a:schemeClr val="tx1"/>
                </a:solidFill>
                <a:latin typeface="Calibri Light"/>
              </a:rPr>
              <a:t>агро</a:t>
            </a:r>
            <a:r>
              <a:rPr lang="ru-RU" sz="1000" dirty="0">
                <a:solidFill>
                  <a:schemeClr val="tx1"/>
                </a:solidFill>
                <a:latin typeface="Calibri Light"/>
              </a:rPr>
              <a:t> и сельских туров в России</a:t>
            </a:r>
            <a:endParaRPr dirty="0"/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A4F38424-450D-1C4C-BC6E-6981032B3CAD}"/>
              </a:ext>
            </a:extLst>
          </p:cNvPr>
          <p:cNvSpPr/>
          <p:nvPr/>
        </p:nvSpPr>
        <p:spPr bwMode="auto">
          <a:xfrm>
            <a:off x="539552" y="4217554"/>
            <a:ext cx="2376264" cy="346201"/>
          </a:xfrm>
          <a:prstGeom prst="roundRect">
            <a:avLst>
              <a:gd name="adj" fmla="val 10228"/>
            </a:avLst>
          </a:prstGeom>
          <a:noFill/>
          <a:ln w="3175">
            <a:solidFill>
              <a:srgbClr val="6BA6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50" tIns="29250" rIns="29250" bIns="29250" rtlCol="0" anchor="ctr"/>
          <a:lstStyle/>
          <a:p>
            <a:pPr algn="ctr">
              <a:defRPr/>
            </a:pPr>
            <a:r>
              <a:rPr lang="en-US" sz="1000">
                <a:solidFill>
                  <a:srgbClr val="6BA63F"/>
                </a:solidFill>
                <a:latin typeface="Calibri Light"/>
              </a:rPr>
              <a:t>&gt; </a:t>
            </a:r>
            <a:r>
              <a:rPr lang="ru-RU" sz="1000">
                <a:solidFill>
                  <a:srgbClr val="6BA63F"/>
                </a:solidFill>
                <a:latin typeface="Calibri Light"/>
              </a:rPr>
              <a:t>900 </a:t>
            </a:r>
            <a:r>
              <a:rPr lang="ru-RU" sz="1000">
                <a:solidFill>
                  <a:schemeClr val="tx1"/>
                </a:solidFill>
                <a:latin typeface="Calibri Light"/>
              </a:rPr>
              <a:t>предложений для клиентов</a:t>
            </a:r>
            <a:endParaRPr/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20562B59-92D8-AB44-BC55-4D76C266425F}"/>
              </a:ext>
            </a:extLst>
          </p:cNvPr>
          <p:cNvSpPr/>
          <p:nvPr/>
        </p:nvSpPr>
        <p:spPr bwMode="auto">
          <a:xfrm>
            <a:off x="6740083" y="4217554"/>
            <a:ext cx="1792357" cy="339300"/>
          </a:xfrm>
          <a:prstGeom prst="roundRect">
            <a:avLst>
              <a:gd name="adj" fmla="val 10228"/>
            </a:avLst>
          </a:prstGeom>
          <a:noFill/>
          <a:ln w="3175">
            <a:solidFill>
              <a:srgbClr val="6BA6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50" tIns="29250" rIns="29250" bIns="29250" rtlCol="0" anchor="ctr"/>
          <a:lstStyle/>
          <a:p>
            <a:pPr algn="ctr">
              <a:defRPr/>
            </a:pPr>
            <a:r>
              <a:rPr lang="en-US" sz="1000">
                <a:solidFill>
                  <a:srgbClr val="258442"/>
                </a:solidFill>
                <a:latin typeface="Calibri Light"/>
              </a:rPr>
              <a:t>&gt; </a:t>
            </a:r>
            <a:r>
              <a:rPr lang="ru-RU" sz="1000">
                <a:solidFill>
                  <a:srgbClr val="258442"/>
                </a:solidFill>
                <a:latin typeface="Calibri Light"/>
              </a:rPr>
              <a:t>300 </a:t>
            </a:r>
            <a:r>
              <a:rPr lang="ru-RU" sz="1000">
                <a:solidFill>
                  <a:schemeClr val="tx1"/>
                </a:solidFill>
                <a:latin typeface="Calibri Light"/>
              </a:rPr>
              <a:t>партнёров на платформе</a:t>
            </a:r>
            <a:endParaRPr/>
          </a:p>
        </p:txBody>
      </p:sp>
      <p:sp>
        <p:nvSpPr>
          <p:cNvPr id="17" name="Экосистема:  Дом мечты">
            <a:extLst>
              <a:ext uri="{FF2B5EF4-FFF2-40B4-BE49-F238E27FC236}">
                <a16:creationId xmlns:a16="http://schemas.microsoft.com/office/drawing/2014/main" id="{A5CC166B-A82C-A547-8279-42BB2DA4EF55}"/>
              </a:ext>
            </a:extLst>
          </p:cNvPr>
          <p:cNvSpPr txBox="1"/>
          <p:nvPr/>
        </p:nvSpPr>
        <p:spPr bwMode="auto">
          <a:xfrm>
            <a:off x="519462" y="3967089"/>
            <a:ext cx="1780936" cy="222049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  <p:txBody>
          <a:bodyPr wrap="square" lIns="20638" tIns="20638" rIns="20638" bIns="20638" anchor="ctr">
            <a:spAutoFit/>
          </a:bodyPr>
          <a:lstStyle>
            <a:lvl1pPr algn="l" defTabSz="457200">
              <a:spcBef>
                <a:spcPts val="800"/>
              </a:spcBef>
              <a:defRPr sz="3600">
                <a:latin typeface="Montserrat Black"/>
                <a:ea typeface="Montserrat Black"/>
                <a:cs typeface="Montserrat Black"/>
              </a:defRPr>
            </a:lvl1pPr>
          </a:lstStyle>
          <a:p>
            <a:pPr>
              <a:lnSpc>
                <a:spcPct val="107915"/>
              </a:lnSpc>
              <a:defRPr/>
            </a:pPr>
            <a:r>
              <a:rPr lang="ru-RU" sz="1150">
                <a:solidFill>
                  <a:srgbClr val="6BA63F"/>
                </a:solidFill>
                <a:latin typeface="Calibri Light"/>
                <a:cs typeface="Segoe UI"/>
              </a:rPr>
              <a:t>ТЕКУЩЕЕ СОСТОЯНИЕ </a:t>
            </a:r>
            <a:endParaRPr/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062EE4CD-ED43-2C48-B4C4-868375C5DB91}"/>
              </a:ext>
            </a:extLst>
          </p:cNvPr>
          <p:cNvGrpSpPr/>
          <p:nvPr/>
        </p:nvGrpSpPr>
        <p:grpSpPr bwMode="auto">
          <a:xfrm>
            <a:off x="329851" y="720581"/>
            <a:ext cx="326331" cy="354658"/>
            <a:chOff x="7367588" y="3584576"/>
            <a:chExt cx="457200" cy="496888"/>
          </a:xfrm>
          <a:solidFill>
            <a:srgbClr val="6BA63F"/>
          </a:solidFill>
        </p:grpSpPr>
        <p:sp>
          <p:nvSpPr>
            <p:cNvPr id="19" name="Freeform 554">
              <a:extLst>
                <a:ext uri="{FF2B5EF4-FFF2-40B4-BE49-F238E27FC236}">
                  <a16:creationId xmlns:a16="http://schemas.microsoft.com/office/drawing/2014/main" id="{542CE965-26A1-9D44-B4FD-60162F0AE994}"/>
                </a:ext>
              </a:extLst>
            </p:cNvPr>
            <p:cNvSpPr/>
            <p:nvPr/>
          </p:nvSpPr>
          <p:spPr bwMode="auto">
            <a:xfrm>
              <a:off x="7459663" y="3870326"/>
              <a:ext cx="47625" cy="211138"/>
            </a:xfrm>
            <a:custGeom>
              <a:avLst/>
              <a:gdLst>
                <a:gd name="T0" fmla="*/ 24 w 24"/>
                <a:gd name="T1" fmla="*/ 109 h 109"/>
                <a:gd name="T2" fmla="*/ 16 w 24"/>
                <a:gd name="T3" fmla="*/ 109 h 109"/>
                <a:gd name="T4" fmla="*/ 16 w 24"/>
                <a:gd name="T5" fmla="*/ 61 h 109"/>
                <a:gd name="T6" fmla="*/ 0 w 24"/>
                <a:gd name="T7" fmla="*/ 3 h 109"/>
                <a:gd name="T8" fmla="*/ 7 w 24"/>
                <a:gd name="T9" fmla="*/ 0 h 109"/>
                <a:gd name="T10" fmla="*/ 24 w 24"/>
                <a:gd name="T11" fmla="*/ 61 h 109"/>
                <a:gd name="T12" fmla="*/ 24 w 24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09" extrusionOk="0">
                  <a:moveTo>
                    <a:pt x="24" y="109"/>
                  </a:moveTo>
                  <a:cubicBezTo>
                    <a:pt x="16" y="109"/>
                    <a:pt x="16" y="109"/>
                    <a:pt x="16" y="109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43"/>
                    <a:pt x="8" y="23"/>
                    <a:pt x="0" y="3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6" y="20"/>
                    <a:pt x="24" y="42"/>
                    <a:pt x="24" y="61"/>
                  </a:cubicBezTo>
                  <a:lnTo>
                    <a:pt x="24" y="10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450">
                <a:latin typeface="Calibri Light"/>
              </a:endParaRPr>
            </a:p>
          </p:txBody>
        </p:sp>
        <p:sp>
          <p:nvSpPr>
            <p:cNvPr id="20" name="Freeform 555">
              <a:extLst>
                <a:ext uri="{FF2B5EF4-FFF2-40B4-BE49-F238E27FC236}">
                  <a16:creationId xmlns:a16="http://schemas.microsoft.com/office/drawing/2014/main" id="{342F9F1C-0DF4-8940-8EF4-99177A0B2010}"/>
                </a:ext>
              </a:extLst>
            </p:cNvPr>
            <p:cNvSpPr/>
            <p:nvPr/>
          </p:nvSpPr>
          <p:spPr bwMode="auto">
            <a:xfrm>
              <a:off x="7599363" y="3584576"/>
              <a:ext cx="225425" cy="496888"/>
            </a:xfrm>
            <a:custGeom>
              <a:avLst/>
              <a:gdLst>
                <a:gd name="T0" fmla="*/ 44 w 116"/>
                <a:gd name="T1" fmla="*/ 256 h 256"/>
                <a:gd name="T2" fmla="*/ 36 w 116"/>
                <a:gd name="T3" fmla="*/ 256 h 256"/>
                <a:gd name="T4" fmla="*/ 36 w 116"/>
                <a:gd name="T5" fmla="*/ 208 h 256"/>
                <a:gd name="T6" fmla="*/ 40 w 116"/>
                <a:gd name="T7" fmla="*/ 204 h 256"/>
                <a:gd name="T8" fmla="*/ 64 w 116"/>
                <a:gd name="T9" fmla="*/ 204 h 256"/>
                <a:gd name="T10" fmla="*/ 84 w 116"/>
                <a:gd name="T11" fmla="*/ 184 h 256"/>
                <a:gd name="T12" fmla="*/ 84 w 116"/>
                <a:gd name="T13" fmla="*/ 148 h 256"/>
                <a:gd name="T14" fmla="*/ 88 w 116"/>
                <a:gd name="T15" fmla="*/ 144 h 256"/>
                <a:gd name="T16" fmla="*/ 108 w 116"/>
                <a:gd name="T17" fmla="*/ 144 h 256"/>
                <a:gd name="T18" fmla="*/ 108 w 116"/>
                <a:gd name="T19" fmla="*/ 141 h 256"/>
                <a:gd name="T20" fmla="*/ 84 w 116"/>
                <a:gd name="T21" fmla="*/ 90 h 256"/>
                <a:gd name="T22" fmla="*/ 84 w 116"/>
                <a:gd name="T23" fmla="*/ 88 h 256"/>
                <a:gd name="T24" fmla="*/ 4 w 116"/>
                <a:gd name="T25" fmla="*/ 8 h 256"/>
                <a:gd name="T26" fmla="*/ 0 w 116"/>
                <a:gd name="T27" fmla="*/ 8 h 256"/>
                <a:gd name="T28" fmla="*/ 0 w 116"/>
                <a:gd name="T29" fmla="*/ 0 h 256"/>
                <a:gd name="T30" fmla="*/ 4 w 116"/>
                <a:gd name="T31" fmla="*/ 0 h 256"/>
                <a:gd name="T32" fmla="*/ 92 w 116"/>
                <a:gd name="T33" fmla="*/ 88 h 256"/>
                <a:gd name="T34" fmla="*/ 115 w 116"/>
                <a:gd name="T35" fmla="*/ 139 h 256"/>
                <a:gd name="T36" fmla="*/ 116 w 116"/>
                <a:gd name="T37" fmla="*/ 140 h 256"/>
                <a:gd name="T38" fmla="*/ 116 w 116"/>
                <a:gd name="T39" fmla="*/ 148 h 256"/>
                <a:gd name="T40" fmla="*/ 112 w 116"/>
                <a:gd name="T41" fmla="*/ 152 h 256"/>
                <a:gd name="T42" fmla="*/ 92 w 116"/>
                <a:gd name="T43" fmla="*/ 152 h 256"/>
                <a:gd name="T44" fmla="*/ 92 w 116"/>
                <a:gd name="T45" fmla="*/ 184 h 256"/>
                <a:gd name="T46" fmla="*/ 64 w 116"/>
                <a:gd name="T47" fmla="*/ 212 h 256"/>
                <a:gd name="T48" fmla="*/ 44 w 116"/>
                <a:gd name="T49" fmla="*/ 212 h 256"/>
                <a:gd name="T50" fmla="*/ 44 w 116"/>
                <a:gd name="T51" fmla="*/ 25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6" h="256" extrusionOk="0">
                  <a:moveTo>
                    <a:pt x="44" y="256"/>
                  </a:moveTo>
                  <a:cubicBezTo>
                    <a:pt x="36" y="256"/>
                    <a:pt x="36" y="256"/>
                    <a:pt x="36" y="256"/>
                  </a:cubicBezTo>
                  <a:cubicBezTo>
                    <a:pt x="36" y="208"/>
                    <a:pt x="36" y="208"/>
                    <a:pt x="36" y="208"/>
                  </a:cubicBezTo>
                  <a:cubicBezTo>
                    <a:pt x="36" y="206"/>
                    <a:pt x="38" y="204"/>
                    <a:pt x="40" y="204"/>
                  </a:cubicBezTo>
                  <a:cubicBezTo>
                    <a:pt x="64" y="204"/>
                    <a:pt x="64" y="204"/>
                    <a:pt x="64" y="204"/>
                  </a:cubicBezTo>
                  <a:cubicBezTo>
                    <a:pt x="75" y="204"/>
                    <a:pt x="84" y="195"/>
                    <a:pt x="84" y="184"/>
                  </a:cubicBezTo>
                  <a:cubicBezTo>
                    <a:pt x="84" y="148"/>
                    <a:pt x="84" y="148"/>
                    <a:pt x="84" y="148"/>
                  </a:cubicBezTo>
                  <a:cubicBezTo>
                    <a:pt x="84" y="146"/>
                    <a:pt x="86" y="144"/>
                    <a:pt x="88" y="144"/>
                  </a:cubicBezTo>
                  <a:cubicBezTo>
                    <a:pt x="108" y="144"/>
                    <a:pt x="108" y="144"/>
                    <a:pt x="108" y="144"/>
                  </a:cubicBezTo>
                  <a:cubicBezTo>
                    <a:pt x="108" y="141"/>
                    <a:pt x="108" y="141"/>
                    <a:pt x="108" y="141"/>
                  </a:cubicBezTo>
                  <a:cubicBezTo>
                    <a:pt x="84" y="90"/>
                    <a:pt x="84" y="90"/>
                    <a:pt x="84" y="90"/>
                  </a:cubicBezTo>
                  <a:cubicBezTo>
                    <a:pt x="84" y="90"/>
                    <a:pt x="84" y="89"/>
                    <a:pt x="84" y="88"/>
                  </a:cubicBezTo>
                  <a:cubicBezTo>
                    <a:pt x="84" y="44"/>
                    <a:pt x="48" y="8"/>
                    <a:pt x="4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2" y="0"/>
                    <a:pt x="91" y="39"/>
                    <a:pt x="92" y="88"/>
                  </a:cubicBezTo>
                  <a:cubicBezTo>
                    <a:pt x="115" y="139"/>
                    <a:pt x="115" y="139"/>
                    <a:pt x="115" y="139"/>
                  </a:cubicBezTo>
                  <a:cubicBezTo>
                    <a:pt x="116" y="139"/>
                    <a:pt x="116" y="140"/>
                    <a:pt x="116" y="140"/>
                  </a:cubicBezTo>
                  <a:cubicBezTo>
                    <a:pt x="116" y="148"/>
                    <a:pt x="116" y="148"/>
                    <a:pt x="116" y="148"/>
                  </a:cubicBezTo>
                  <a:cubicBezTo>
                    <a:pt x="116" y="151"/>
                    <a:pt x="114" y="152"/>
                    <a:pt x="112" y="152"/>
                  </a:cubicBezTo>
                  <a:cubicBezTo>
                    <a:pt x="92" y="152"/>
                    <a:pt x="92" y="152"/>
                    <a:pt x="92" y="152"/>
                  </a:cubicBezTo>
                  <a:cubicBezTo>
                    <a:pt x="92" y="184"/>
                    <a:pt x="92" y="184"/>
                    <a:pt x="92" y="184"/>
                  </a:cubicBezTo>
                  <a:cubicBezTo>
                    <a:pt x="92" y="200"/>
                    <a:pt x="79" y="212"/>
                    <a:pt x="64" y="212"/>
                  </a:cubicBezTo>
                  <a:cubicBezTo>
                    <a:pt x="44" y="212"/>
                    <a:pt x="44" y="212"/>
                    <a:pt x="44" y="212"/>
                  </a:cubicBezTo>
                  <a:lnTo>
                    <a:pt x="44" y="2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450">
                <a:latin typeface="Calibri Light"/>
              </a:endParaRPr>
            </a:p>
          </p:txBody>
        </p:sp>
        <p:sp>
          <p:nvSpPr>
            <p:cNvPr id="21" name="Freeform 556">
              <a:extLst>
                <a:ext uri="{FF2B5EF4-FFF2-40B4-BE49-F238E27FC236}">
                  <a16:creationId xmlns:a16="http://schemas.microsoft.com/office/drawing/2014/main" id="{EB5D9F66-A7CB-E64E-B7C2-623AE9D61240}"/>
                </a:ext>
              </a:extLst>
            </p:cNvPr>
            <p:cNvSpPr/>
            <p:nvPr/>
          </p:nvSpPr>
          <p:spPr bwMode="auto">
            <a:xfrm>
              <a:off x="7459663" y="3678238"/>
              <a:ext cx="77788" cy="77788"/>
            </a:xfrm>
            <a:custGeom>
              <a:avLst/>
              <a:gdLst>
                <a:gd name="T0" fmla="*/ 25 w 40"/>
                <a:gd name="T1" fmla="*/ 40 h 40"/>
                <a:gd name="T2" fmla="*/ 23 w 40"/>
                <a:gd name="T3" fmla="*/ 32 h 40"/>
                <a:gd name="T4" fmla="*/ 32 w 40"/>
                <a:gd name="T5" fmla="*/ 20 h 40"/>
                <a:gd name="T6" fmla="*/ 20 w 40"/>
                <a:gd name="T7" fmla="*/ 8 h 40"/>
                <a:gd name="T8" fmla="*/ 8 w 40"/>
                <a:gd name="T9" fmla="*/ 20 h 40"/>
                <a:gd name="T10" fmla="*/ 16 w 40"/>
                <a:gd name="T11" fmla="*/ 32 h 40"/>
                <a:gd name="T12" fmla="*/ 14 w 40"/>
                <a:gd name="T13" fmla="*/ 40 h 40"/>
                <a:gd name="T14" fmla="*/ 0 w 40"/>
                <a:gd name="T15" fmla="*/ 20 h 40"/>
                <a:gd name="T16" fmla="*/ 20 w 40"/>
                <a:gd name="T17" fmla="*/ 0 h 40"/>
                <a:gd name="T18" fmla="*/ 40 w 40"/>
                <a:gd name="T19" fmla="*/ 20 h 40"/>
                <a:gd name="T20" fmla="*/ 25 w 40"/>
                <a:gd name="T2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40" extrusionOk="0">
                  <a:moveTo>
                    <a:pt x="25" y="40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8" y="31"/>
                    <a:pt x="32" y="26"/>
                    <a:pt x="32" y="20"/>
                  </a:cubicBezTo>
                  <a:cubicBezTo>
                    <a:pt x="32" y="14"/>
                    <a:pt x="26" y="8"/>
                    <a:pt x="20" y="8"/>
                  </a:cubicBezTo>
                  <a:cubicBezTo>
                    <a:pt x="13" y="8"/>
                    <a:pt x="8" y="14"/>
                    <a:pt x="8" y="20"/>
                  </a:cubicBezTo>
                  <a:cubicBezTo>
                    <a:pt x="8" y="26"/>
                    <a:pt x="11" y="30"/>
                    <a:pt x="16" y="32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6" y="37"/>
                    <a:pt x="0" y="29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29"/>
                    <a:pt x="34" y="37"/>
                    <a:pt x="25" y="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450">
                <a:latin typeface="Calibri Light"/>
              </a:endParaRPr>
            </a:p>
          </p:txBody>
        </p:sp>
        <p:sp>
          <p:nvSpPr>
            <p:cNvPr id="22" name="Freeform 557">
              <a:extLst>
                <a:ext uri="{FF2B5EF4-FFF2-40B4-BE49-F238E27FC236}">
                  <a16:creationId xmlns:a16="http://schemas.microsoft.com/office/drawing/2014/main" id="{6EF348A9-F01C-BE46-B443-1C0A62AD01CF}"/>
                </a:ext>
              </a:extLst>
            </p:cNvPr>
            <p:cNvSpPr/>
            <p:nvPr/>
          </p:nvSpPr>
          <p:spPr bwMode="auto">
            <a:xfrm>
              <a:off x="7429501" y="3646488"/>
              <a:ext cx="139700" cy="139700"/>
            </a:xfrm>
            <a:custGeom>
              <a:avLst/>
              <a:gdLst>
                <a:gd name="T0" fmla="*/ 36 w 72"/>
                <a:gd name="T1" fmla="*/ 72 h 72"/>
                <a:gd name="T2" fmla="*/ 0 w 72"/>
                <a:gd name="T3" fmla="*/ 41 h 72"/>
                <a:gd name="T4" fmla="*/ 8 w 72"/>
                <a:gd name="T5" fmla="*/ 40 h 72"/>
                <a:gd name="T6" fmla="*/ 36 w 72"/>
                <a:gd name="T7" fmla="*/ 64 h 72"/>
                <a:gd name="T8" fmla="*/ 64 w 72"/>
                <a:gd name="T9" fmla="*/ 36 h 72"/>
                <a:gd name="T10" fmla="*/ 36 w 72"/>
                <a:gd name="T11" fmla="*/ 8 h 72"/>
                <a:gd name="T12" fmla="*/ 8 w 72"/>
                <a:gd name="T13" fmla="*/ 33 h 72"/>
                <a:gd name="T14" fmla="*/ 0 w 72"/>
                <a:gd name="T15" fmla="*/ 32 h 72"/>
                <a:gd name="T16" fmla="*/ 36 w 72"/>
                <a:gd name="T17" fmla="*/ 0 h 72"/>
                <a:gd name="T18" fmla="*/ 72 w 72"/>
                <a:gd name="T19" fmla="*/ 36 h 72"/>
                <a:gd name="T20" fmla="*/ 36 w 72"/>
                <a:gd name="T21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72" extrusionOk="0">
                  <a:moveTo>
                    <a:pt x="36" y="72"/>
                  </a:moveTo>
                  <a:cubicBezTo>
                    <a:pt x="18" y="72"/>
                    <a:pt x="2" y="59"/>
                    <a:pt x="0" y="41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10" y="54"/>
                    <a:pt x="22" y="64"/>
                    <a:pt x="36" y="64"/>
                  </a:cubicBezTo>
                  <a:cubicBezTo>
                    <a:pt x="51" y="64"/>
                    <a:pt x="64" y="52"/>
                    <a:pt x="64" y="36"/>
                  </a:cubicBezTo>
                  <a:cubicBezTo>
                    <a:pt x="64" y="21"/>
                    <a:pt x="51" y="8"/>
                    <a:pt x="36" y="8"/>
                  </a:cubicBezTo>
                  <a:cubicBezTo>
                    <a:pt x="22" y="8"/>
                    <a:pt x="10" y="19"/>
                    <a:pt x="8" y="3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" y="14"/>
                    <a:pt x="18" y="0"/>
                    <a:pt x="36" y="0"/>
                  </a:cubicBezTo>
                  <a:cubicBezTo>
                    <a:pt x="56" y="0"/>
                    <a:pt x="72" y="17"/>
                    <a:pt x="72" y="36"/>
                  </a:cubicBezTo>
                  <a:cubicBezTo>
                    <a:pt x="72" y="56"/>
                    <a:pt x="56" y="72"/>
                    <a:pt x="36" y="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450">
                <a:latin typeface="Calibri Light"/>
              </a:endParaRPr>
            </a:p>
          </p:txBody>
        </p:sp>
        <p:sp>
          <p:nvSpPr>
            <p:cNvPr id="23" name="Freeform 558">
              <a:extLst>
                <a:ext uri="{FF2B5EF4-FFF2-40B4-BE49-F238E27FC236}">
                  <a16:creationId xmlns:a16="http://schemas.microsoft.com/office/drawing/2014/main" id="{0D864BB9-241F-4B48-972C-C339DD680D68}"/>
                </a:ext>
              </a:extLst>
            </p:cNvPr>
            <p:cNvSpPr/>
            <p:nvPr/>
          </p:nvSpPr>
          <p:spPr bwMode="auto">
            <a:xfrm>
              <a:off x="7397751" y="3617913"/>
              <a:ext cx="201613" cy="200025"/>
            </a:xfrm>
            <a:custGeom>
              <a:avLst/>
              <a:gdLst>
                <a:gd name="T0" fmla="*/ 52 w 104"/>
                <a:gd name="T1" fmla="*/ 103 h 103"/>
                <a:gd name="T2" fmla="*/ 0 w 104"/>
                <a:gd name="T3" fmla="*/ 51 h 103"/>
                <a:gd name="T4" fmla="*/ 47 w 104"/>
                <a:gd name="T5" fmla="*/ 0 h 103"/>
                <a:gd name="T6" fmla="*/ 48 w 104"/>
                <a:gd name="T7" fmla="*/ 8 h 103"/>
                <a:gd name="T8" fmla="*/ 8 w 104"/>
                <a:gd name="T9" fmla="*/ 51 h 103"/>
                <a:gd name="T10" fmla="*/ 52 w 104"/>
                <a:gd name="T11" fmla="*/ 95 h 103"/>
                <a:gd name="T12" fmla="*/ 96 w 104"/>
                <a:gd name="T13" fmla="*/ 51 h 103"/>
                <a:gd name="T14" fmla="*/ 55 w 104"/>
                <a:gd name="T15" fmla="*/ 8 h 103"/>
                <a:gd name="T16" fmla="*/ 56 w 104"/>
                <a:gd name="T17" fmla="*/ 0 h 103"/>
                <a:gd name="T18" fmla="*/ 104 w 104"/>
                <a:gd name="T19" fmla="*/ 51 h 103"/>
                <a:gd name="T20" fmla="*/ 52 w 104"/>
                <a:gd name="T21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4" h="103" extrusionOk="0">
                  <a:moveTo>
                    <a:pt x="52" y="103"/>
                  </a:moveTo>
                  <a:cubicBezTo>
                    <a:pt x="23" y="103"/>
                    <a:pt x="0" y="80"/>
                    <a:pt x="0" y="51"/>
                  </a:cubicBezTo>
                  <a:cubicBezTo>
                    <a:pt x="0" y="25"/>
                    <a:pt x="21" y="2"/>
                    <a:pt x="47" y="0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25" y="9"/>
                    <a:pt x="8" y="29"/>
                    <a:pt x="8" y="51"/>
                  </a:cubicBezTo>
                  <a:cubicBezTo>
                    <a:pt x="8" y="76"/>
                    <a:pt x="28" y="95"/>
                    <a:pt x="52" y="95"/>
                  </a:cubicBezTo>
                  <a:cubicBezTo>
                    <a:pt x="76" y="95"/>
                    <a:pt x="96" y="76"/>
                    <a:pt x="96" y="51"/>
                  </a:cubicBezTo>
                  <a:cubicBezTo>
                    <a:pt x="96" y="29"/>
                    <a:pt x="78" y="9"/>
                    <a:pt x="55" y="8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83" y="2"/>
                    <a:pt x="104" y="25"/>
                    <a:pt x="104" y="51"/>
                  </a:cubicBezTo>
                  <a:cubicBezTo>
                    <a:pt x="104" y="80"/>
                    <a:pt x="80" y="103"/>
                    <a:pt x="52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450">
                <a:latin typeface="Calibri Light"/>
              </a:endParaRPr>
            </a:p>
          </p:txBody>
        </p:sp>
        <p:sp>
          <p:nvSpPr>
            <p:cNvPr id="24" name="Freeform 559">
              <a:extLst>
                <a:ext uri="{FF2B5EF4-FFF2-40B4-BE49-F238E27FC236}">
                  <a16:creationId xmlns:a16="http://schemas.microsoft.com/office/drawing/2014/main" id="{2FC549A8-9D83-D74A-A4CE-ECCD6D18BB50}"/>
                </a:ext>
              </a:extLst>
            </p:cNvPr>
            <p:cNvSpPr/>
            <p:nvPr/>
          </p:nvSpPr>
          <p:spPr bwMode="auto">
            <a:xfrm>
              <a:off x="7367588" y="3584576"/>
              <a:ext cx="263525" cy="263525"/>
            </a:xfrm>
            <a:custGeom>
              <a:avLst/>
              <a:gdLst>
                <a:gd name="T0" fmla="*/ 68 w 136"/>
                <a:gd name="T1" fmla="*/ 136 h 136"/>
                <a:gd name="T2" fmla="*/ 0 w 136"/>
                <a:gd name="T3" fmla="*/ 68 h 136"/>
                <a:gd name="T4" fmla="*/ 68 w 136"/>
                <a:gd name="T5" fmla="*/ 0 h 136"/>
                <a:gd name="T6" fmla="*/ 136 w 136"/>
                <a:gd name="T7" fmla="*/ 64 h 136"/>
                <a:gd name="T8" fmla="*/ 128 w 136"/>
                <a:gd name="T9" fmla="*/ 65 h 136"/>
                <a:gd name="T10" fmla="*/ 68 w 136"/>
                <a:gd name="T11" fmla="*/ 8 h 136"/>
                <a:gd name="T12" fmla="*/ 8 w 136"/>
                <a:gd name="T13" fmla="*/ 68 h 136"/>
                <a:gd name="T14" fmla="*/ 68 w 136"/>
                <a:gd name="T15" fmla="*/ 128 h 136"/>
                <a:gd name="T16" fmla="*/ 128 w 136"/>
                <a:gd name="T17" fmla="*/ 72 h 136"/>
                <a:gd name="T18" fmla="*/ 136 w 136"/>
                <a:gd name="T19" fmla="*/ 73 h 136"/>
                <a:gd name="T20" fmla="*/ 68 w 136"/>
                <a:gd name="T21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6" h="136" extrusionOk="0">
                  <a:moveTo>
                    <a:pt x="68" y="136"/>
                  </a:moveTo>
                  <a:cubicBezTo>
                    <a:pt x="30" y="136"/>
                    <a:pt x="0" y="106"/>
                    <a:pt x="0" y="68"/>
                  </a:cubicBezTo>
                  <a:cubicBezTo>
                    <a:pt x="0" y="31"/>
                    <a:pt x="30" y="0"/>
                    <a:pt x="68" y="0"/>
                  </a:cubicBezTo>
                  <a:cubicBezTo>
                    <a:pt x="104" y="0"/>
                    <a:pt x="133" y="28"/>
                    <a:pt x="136" y="64"/>
                  </a:cubicBezTo>
                  <a:cubicBezTo>
                    <a:pt x="128" y="65"/>
                    <a:pt x="128" y="65"/>
                    <a:pt x="128" y="65"/>
                  </a:cubicBezTo>
                  <a:cubicBezTo>
                    <a:pt x="126" y="33"/>
                    <a:pt x="99" y="8"/>
                    <a:pt x="68" y="8"/>
                  </a:cubicBezTo>
                  <a:cubicBezTo>
                    <a:pt x="35" y="8"/>
                    <a:pt x="8" y="35"/>
                    <a:pt x="8" y="68"/>
                  </a:cubicBezTo>
                  <a:cubicBezTo>
                    <a:pt x="8" y="102"/>
                    <a:pt x="35" y="128"/>
                    <a:pt x="68" y="128"/>
                  </a:cubicBezTo>
                  <a:cubicBezTo>
                    <a:pt x="99" y="128"/>
                    <a:pt x="126" y="104"/>
                    <a:pt x="128" y="72"/>
                  </a:cubicBezTo>
                  <a:cubicBezTo>
                    <a:pt x="136" y="73"/>
                    <a:pt x="136" y="73"/>
                    <a:pt x="136" y="73"/>
                  </a:cubicBezTo>
                  <a:cubicBezTo>
                    <a:pt x="133" y="108"/>
                    <a:pt x="104" y="136"/>
                    <a:pt x="68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450">
                <a:latin typeface="Calibri Light"/>
              </a:endParaRPr>
            </a:p>
          </p:txBody>
        </p:sp>
        <p:sp>
          <p:nvSpPr>
            <p:cNvPr id="25" name="Rectangle 560">
              <a:extLst>
                <a:ext uri="{FF2B5EF4-FFF2-40B4-BE49-F238E27FC236}">
                  <a16:creationId xmlns:a16="http://schemas.microsoft.com/office/drawing/2014/main" id="{B56629CE-86C7-274F-B28E-AB6C6DED94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29513" y="3708401"/>
              <a:ext cx="31750" cy="158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450">
                <a:latin typeface="Calibri Light"/>
              </a:endParaRPr>
            </a:p>
          </p:txBody>
        </p:sp>
        <p:sp>
          <p:nvSpPr>
            <p:cNvPr id="26" name="Freeform 561">
              <a:extLst>
                <a:ext uri="{FF2B5EF4-FFF2-40B4-BE49-F238E27FC236}">
                  <a16:creationId xmlns:a16="http://schemas.microsoft.com/office/drawing/2014/main" id="{AF5234CE-ACD7-ED4C-96EE-19CD8B15B33A}"/>
                </a:ext>
              </a:extLst>
            </p:cNvPr>
            <p:cNvSpPr/>
            <p:nvPr/>
          </p:nvSpPr>
          <p:spPr bwMode="auto">
            <a:xfrm>
              <a:off x="7431088" y="3759201"/>
              <a:ext cx="26988" cy="25400"/>
            </a:xfrm>
            <a:custGeom>
              <a:avLst/>
              <a:gdLst>
                <a:gd name="T0" fmla="*/ 7 w 17"/>
                <a:gd name="T1" fmla="*/ 16 h 16"/>
                <a:gd name="T2" fmla="*/ 0 w 17"/>
                <a:gd name="T3" fmla="*/ 10 h 16"/>
                <a:gd name="T4" fmla="*/ 10 w 17"/>
                <a:gd name="T5" fmla="*/ 0 h 16"/>
                <a:gd name="T6" fmla="*/ 17 w 17"/>
                <a:gd name="T7" fmla="*/ 6 h 16"/>
                <a:gd name="T8" fmla="*/ 7 w 17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6" extrusionOk="0">
                  <a:moveTo>
                    <a:pt x="7" y="16"/>
                  </a:moveTo>
                  <a:lnTo>
                    <a:pt x="0" y="10"/>
                  </a:lnTo>
                  <a:lnTo>
                    <a:pt x="10" y="0"/>
                  </a:lnTo>
                  <a:lnTo>
                    <a:pt x="17" y="6"/>
                  </a:lnTo>
                  <a:lnTo>
                    <a:pt x="7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450">
                <a:latin typeface="Calibri Light"/>
              </a:endParaRPr>
            </a:p>
          </p:txBody>
        </p:sp>
        <p:sp>
          <p:nvSpPr>
            <p:cNvPr id="27" name="Rectangle 562">
              <a:extLst>
                <a:ext uri="{FF2B5EF4-FFF2-40B4-BE49-F238E27FC236}">
                  <a16:creationId xmlns:a16="http://schemas.microsoft.com/office/drawing/2014/main" id="{4484A17E-5D75-7741-9C6D-73F9AF0868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91413" y="3654426"/>
              <a:ext cx="15875" cy="3175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450">
                <a:latin typeface="Calibri Light"/>
              </a:endParaRPr>
            </a:p>
          </p:txBody>
        </p:sp>
        <p:sp>
          <p:nvSpPr>
            <p:cNvPr id="28" name="Rectangle 563">
              <a:extLst>
                <a:ext uri="{FF2B5EF4-FFF2-40B4-BE49-F238E27FC236}">
                  <a16:creationId xmlns:a16="http://schemas.microsoft.com/office/drawing/2014/main" id="{F571969F-272C-C34E-8143-114B88BAE1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73938" y="3708401"/>
              <a:ext cx="31750" cy="158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450">
                <a:latin typeface="Calibri Light"/>
              </a:endParaRPr>
            </a:p>
          </p:txBody>
        </p:sp>
        <p:sp>
          <p:nvSpPr>
            <p:cNvPr id="29" name="Rectangle 564">
              <a:extLst>
                <a:ext uri="{FF2B5EF4-FFF2-40B4-BE49-F238E27FC236}">
                  <a16:creationId xmlns:a16="http://schemas.microsoft.com/office/drawing/2014/main" id="{3A78B304-16A3-714C-9E55-D02A29B2C8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91413" y="3810001"/>
              <a:ext cx="15875" cy="30162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450">
                <a:latin typeface="Calibri Light"/>
              </a:endParaRPr>
            </a:p>
          </p:txBody>
        </p:sp>
        <p:sp>
          <p:nvSpPr>
            <p:cNvPr id="30" name="Rectangle 565">
              <a:extLst>
                <a:ext uri="{FF2B5EF4-FFF2-40B4-BE49-F238E27FC236}">
                  <a16:creationId xmlns:a16="http://schemas.microsoft.com/office/drawing/2014/main" id="{B277FB2E-C109-054B-BA5C-678D7FC152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53338" y="3981451"/>
              <a:ext cx="23813" cy="1428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450">
                <a:latin typeface="Calibri Light"/>
              </a:endParaRPr>
            </a:p>
          </p:txBody>
        </p:sp>
      </p:grpSp>
      <p:sp>
        <p:nvSpPr>
          <p:cNvPr id="31" name="Экосистема:  Дом мечты">
            <a:extLst>
              <a:ext uri="{FF2B5EF4-FFF2-40B4-BE49-F238E27FC236}">
                <a16:creationId xmlns:a16="http://schemas.microsoft.com/office/drawing/2014/main" id="{441C6E01-D056-8F45-8134-413BDB2E4A35}"/>
              </a:ext>
            </a:extLst>
          </p:cNvPr>
          <p:cNvSpPr txBox="1"/>
          <p:nvPr/>
        </p:nvSpPr>
        <p:spPr bwMode="auto">
          <a:xfrm>
            <a:off x="809490" y="722336"/>
            <a:ext cx="1092091" cy="176460"/>
          </a:xfrm>
          <a:prstGeom prst="rect">
            <a:avLst/>
          </a:prstGeom>
          <a:ln w="12700">
            <a:miter lim="400000"/>
          </a:ln>
        </p:spPr>
        <p:txBody>
          <a:bodyPr wrap="square" lIns="20638" tIns="20638" rIns="20638" bIns="20638" anchor="ctr">
            <a:spAutoFit/>
          </a:bodyPr>
          <a:lstStyle>
            <a:lvl1pPr algn="l" defTabSz="457200">
              <a:spcBef>
                <a:spcPts val="800"/>
              </a:spcBef>
              <a:defRPr sz="3600">
                <a:latin typeface="Montserrat Black"/>
                <a:ea typeface="Montserrat Black"/>
                <a:cs typeface="Montserrat Black"/>
              </a:defRPr>
            </a:lvl1pPr>
          </a:lstStyle>
          <a:p>
            <a:pPr algn="just">
              <a:lnSpc>
                <a:spcPct val="107915"/>
              </a:lnSpc>
              <a:defRPr/>
            </a:pPr>
            <a:r>
              <a:rPr lang="ru-RU" sz="850" dirty="0">
                <a:solidFill>
                  <a:srgbClr val="6BA63F"/>
                </a:solidFill>
                <a:latin typeface="Calibri Light"/>
                <a:cs typeface="Segoe UI"/>
              </a:rPr>
              <a:t>ОПИСАНИЕ</a:t>
            </a:r>
            <a:endParaRPr lang="en-US" sz="850" dirty="0">
              <a:solidFill>
                <a:srgbClr val="6BA63F"/>
              </a:solidFill>
              <a:latin typeface="Calibri Light"/>
              <a:cs typeface="Segoe UI"/>
            </a:endParaRPr>
          </a:p>
        </p:txBody>
      </p:sp>
      <p:sp>
        <p:nvSpPr>
          <p:cNvPr id="32" name="Экосистема:  Дом мечты">
            <a:extLst>
              <a:ext uri="{FF2B5EF4-FFF2-40B4-BE49-F238E27FC236}">
                <a16:creationId xmlns:a16="http://schemas.microsoft.com/office/drawing/2014/main" id="{5050602E-F725-8D4F-95FE-8641F57C8E9A}"/>
              </a:ext>
            </a:extLst>
          </p:cNvPr>
          <p:cNvSpPr txBox="1"/>
          <p:nvPr/>
        </p:nvSpPr>
        <p:spPr bwMode="auto">
          <a:xfrm>
            <a:off x="795621" y="1559226"/>
            <a:ext cx="1446951" cy="176460"/>
          </a:xfrm>
          <a:prstGeom prst="rect">
            <a:avLst/>
          </a:prstGeom>
          <a:ln w="12700">
            <a:miter lim="400000"/>
          </a:ln>
        </p:spPr>
        <p:txBody>
          <a:bodyPr wrap="square" lIns="20638" tIns="20638" rIns="20638" bIns="20638" anchor="ctr">
            <a:spAutoFit/>
          </a:bodyPr>
          <a:lstStyle>
            <a:defPPr>
              <a:defRPr lang="ru-RU"/>
            </a:defPPr>
            <a:lvl1pPr algn="just" defTabSz="457200">
              <a:lnSpc>
                <a:spcPct val="107915"/>
              </a:lnSpc>
              <a:spcBef>
                <a:spcPts val="800"/>
              </a:spcBef>
              <a:defRPr sz="1500">
                <a:ea typeface="Montserrat Black"/>
                <a:cs typeface="Segoe UI"/>
              </a:defRPr>
            </a:lvl1pPr>
          </a:lstStyle>
          <a:p>
            <a:pPr>
              <a:defRPr/>
            </a:pPr>
            <a:r>
              <a:rPr lang="ru-RU" sz="850" dirty="0">
                <a:solidFill>
                  <a:srgbClr val="6BA63F"/>
                </a:solidFill>
                <a:latin typeface="Calibri Light"/>
              </a:rPr>
              <a:t>ЦЕЛЬ  СОЗДАНИЯ</a:t>
            </a:r>
            <a:endParaRPr sz="850" dirty="0"/>
          </a:p>
        </p:txBody>
      </p: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A21E5342-FD62-3441-8663-D28356B7FF53}"/>
              </a:ext>
            </a:extLst>
          </p:cNvPr>
          <p:cNvGrpSpPr/>
          <p:nvPr/>
        </p:nvGrpSpPr>
        <p:grpSpPr bwMode="auto">
          <a:xfrm>
            <a:off x="361732" y="1539072"/>
            <a:ext cx="260458" cy="280785"/>
            <a:chOff x="1065213" y="3584576"/>
            <a:chExt cx="495301" cy="496888"/>
          </a:xfrm>
          <a:solidFill>
            <a:srgbClr val="6BA63F"/>
          </a:solidFill>
        </p:grpSpPr>
        <p:sp>
          <p:nvSpPr>
            <p:cNvPr id="34" name="Freeform 143">
              <a:extLst>
                <a:ext uri="{FF2B5EF4-FFF2-40B4-BE49-F238E27FC236}">
                  <a16:creationId xmlns:a16="http://schemas.microsoft.com/office/drawing/2014/main" id="{DCBCBD40-535A-CC44-9AB7-07FE72D224E5}"/>
                </a:ext>
              </a:extLst>
            </p:cNvPr>
            <p:cNvSpPr/>
            <p:nvPr/>
          </p:nvSpPr>
          <p:spPr bwMode="auto">
            <a:xfrm>
              <a:off x="1065213" y="3584576"/>
              <a:ext cx="495300" cy="496888"/>
            </a:xfrm>
            <a:custGeom>
              <a:avLst/>
              <a:gdLst>
                <a:gd name="T0" fmla="*/ 128 w 256"/>
                <a:gd name="T1" fmla="*/ 256 h 256"/>
                <a:gd name="T2" fmla="*/ 0 w 256"/>
                <a:gd name="T3" fmla="*/ 128 h 256"/>
                <a:gd name="T4" fmla="*/ 128 w 256"/>
                <a:gd name="T5" fmla="*/ 0 h 256"/>
                <a:gd name="T6" fmla="*/ 173 w 256"/>
                <a:gd name="T7" fmla="*/ 9 h 256"/>
                <a:gd name="T8" fmla="*/ 171 w 256"/>
                <a:gd name="T9" fmla="*/ 16 h 256"/>
                <a:gd name="T10" fmla="*/ 128 w 256"/>
                <a:gd name="T11" fmla="*/ 8 h 256"/>
                <a:gd name="T12" fmla="*/ 8 w 256"/>
                <a:gd name="T13" fmla="*/ 128 h 256"/>
                <a:gd name="T14" fmla="*/ 128 w 256"/>
                <a:gd name="T15" fmla="*/ 248 h 256"/>
                <a:gd name="T16" fmla="*/ 248 w 256"/>
                <a:gd name="T17" fmla="*/ 128 h 256"/>
                <a:gd name="T18" fmla="*/ 240 w 256"/>
                <a:gd name="T19" fmla="*/ 86 h 256"/>
                <a:gd name="T20" fmla="*/ 248 w 256"/>
                <a:gd name="T21" fmla="*/ 83 h 256"/>
                <a:gd name="T22" fmla="*/ 256 w 256"/>
                <a:gd name="T23" fmla="*/ 128 h 256"/>
                <a:gd name="T24" fmla="*/ 128 w 256"/>
                <a:gd name="T25" fmla="*/ 25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6" h="256" extrusionOk="0">
                  <a:moveTo>
                    <a:pt x="128" y="256"/>
                  </a:moveTo>
                  <a:cubicBezTo>
                    <a:pt x="57" y="256"/>
                    <a:pt x="0" y="199"/>
                    <a:pt x="0" y="128"/>
                  </a:cubicBezTo>
                  <a:cubicBezTo>
                    <a:pt x="0" y="58"/>
                    <a:pt x="57" y="0"/>
                    <a:pt x="128" y="0"/>
                  </a:cubicBezTo>
                  <a:cubicBezTo>
                    <a:pt x="144" y="0"/>
                    <a:pt x="159" y="3"/>
                    <a:pt x="173" y="9"/>
                  </a:cubicBezTo>
                  <a:cubicBezTo>
                    <a:pt x="171" y="16"/>
                    <a:pt x="171" y="16"/>
                    <a:pt x="171" y="16"/>
                  </a:cubicBezTo>
                  <a:cubicBezTo>
                    <a:pt x="157" y="11"/>
                    <a:pt x="143" y="8"/>
                    <a:pt x="128" y="8"/>
                  </a:cubicBezTo>
                  <a:cubicBezTo>
                    <a:pt x="62" y="8"/>
                    <a:pt x="8" y="62"/>
                    <a:pt x="8" y="128"/>
                  </a:cubicBezTo>
                  <a:cubicBezTo>
                    <a:pt x="8" y="195"/>
                    <a:pt x="62" y="248"/>
                    <a:pt x="128" y="248"/>
                  </a:cubicBezTo>
                  <a:cubicBezTo>
                    <a:pt x="194" y="248"/>
                    <a:pt x="248" y="195"/>
                    <a:pt x="248" y="128"/>
                  </a:cubicBezTo>
                  <a:cubicBezTo>
                    <a:pt x="248" y="114"/>
                    <a:pt x="245" y="99"/>
                    <a:pt x="240" y="86"/>
                  </a:cubicBezTo>
                  <a:cubicBezTo>
                    <a:pt x="248" y="83"/>
                    <a:pt x="248" y="83"/>
                    <a:pt x="248" y="83"/>
                  </a:cubicBezTo>
                  <a:cubicBezTo>
                    <a:pt x="253" y="97"/>
                    <a:pt x="256" y="113"/>
                    <a:pt x="256" y="128"/>
                  </a:cubicBezTo>
                  <a:cubicBezTo>
                    <a:pt x="256" y="199"/>
                    <a:pt x="199" y="256"/>
                    <a:pt x="128" y="25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defTabSz="786121">
                <a:defRPr/>
              </a:pPr>
              <a:endParaRPr lang="ru-RU" sz="1100">
                <a:ln w="0"/>
                <a:solidFill>
                  <a:schemeClr val="accent1"/>
                </a:solidFill>
                <a:latin typeface="Calibri Light"/>
              </a:endParaRPr>
            </a:p>
          </p:txBody>
        </p:sp>
        <p:sp>
          <p:nvSpPr>
            <p:cNvPr id="35" name="Freeform 144">
              <a:extLst>
                <a:ext uri="{FF2B5EF4-FFF2-40B4-BE49-F238E27FC236}">
                  <a16:creationId xmlns:a16="http://schemas.microsoft.com/office/drawing/2014/main" id="{B0BB4236-6CBE-6440-9A00-EA177C0C62B8}"/>
                </a:ext>
              </a:extLst>
            </p:cNvPr>
            <p:cNvSpPr/>
            <p:nvPr/>
          </p:nvSpPr>
          <p:spPr bwMode="auto">
            <a:xfrm>
              <a:off x="1306513" y="3589338"/>
              <a:ext cx="252413" cy="249238"/>
            </a:xfrm>
            <a:custGeom>
              <a:avLst/>
              <a:gdLst>
                <a:gd name="T0" fmla="*/ 8 w 159"/>
                <a:gd name="T1" fmla="*/ 157 h 157"/>
                <a:gd name="T2" fmla="*/ 0 w 159"/>
                <a:gd name="T3" fmla="*/ 151 h 157"/>
                <a:gd name="T4" fmla="*/ 152 w 159"/>
                <a:gd name="T5" fmla="*/ 0 h 157"/>
                <a:gd name="T6" fmla="*/ 159 w 159"/>
                <a:gd name="T7" fmla="*/ 6 h 157"/>
                <a:gd name="T8" fmla="*/ 8 w 159"/>
                <a:gd name="T9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157" extrusionOk="0">
                  <a:moveTo>
                    <a:pt x="8" y="157"/>
                  </a:moveTo>
                  <a:lnTo>
                    <a:pt x="0" y="151"/>
                  </a:lnTo>
                  <a:lnTo>
                    <a:pt x="152" y="0"/>
                  </a:lnTo>
                  <a:lnTo>
                    <a:pt x="159" y="6"/>
                  </a:lnTo>
                  <a:lnTo>
                    <a:pt x="8" y="1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defTabSz="786121">
                <a:defRPr/>
              </a:pPr>
              <a:endParaRPr lang="ru-RU" sz="1100">
                <a:ln w="0"/>
                <a:solidFill>
                  <a:schemeClr val="accent1"/>
                </a:solidFill>
                <a:latin typeface="Calibri Light"/>
              </a:endParaRPr>
            </a:p>
          </p:txBody>
        </p:sp>
        <p:sp>
          <p:nvSpPr>
            <p:cNvPr id="36" name="Freeform 145">
              <a:extLst>
                <a:ext uri="{FF2B5EF4-FFF2-40B4-BE49-F238E27FC236}">
                  <a16:creationId xmlns:a16="http://schemas.microsoft.com/office/drawing/2014/main" id="{B4944E3D-8B4F-274E-8E22-88D6DEEBEC31}"/>
                </a:ext>
              </a:extLst>
            </p:cNvPr>
            <p:cNvSpPr/>
            <p:nvPr/>
          </p:nvSpPr>
          <p:spPr bwMode="auto">
            <a:xfrm>
              <a:off x="1498601" y="3584576"/>
              <a:ext cx="61913" cy="61913"/>
            </a:xfrm>
            <a:custGeom>
              <a:avLst/>
              <a:gdLst>
                <a:gd name="T0" fmla="*/ 39 w 39"/>
                <a:gd name="T1" fmla="*/ 39 h 39"/>
                <a:gd name="T2" fmla="*/ 0 w 39"/>
                <a:gd name="T3" fmla="*/ 39 h 39"/>
                <a:gd name="T4" fmla="*/ 0 w 39"/>
                <a:gd name="T5" fmla="*/ 0 h 39"/>
                <a:gd name="T6" fmla="*/ 10 w 39"/>
                <a:gd name="T7" fmla="*/ 0 h 39"/>
                <a:gd name="T8" fmla="*/ 10 w 39"/>
                <a:gd name="T9" fmla="*/ 30 h 39"/>
                <a:gd name="T10" fmla="*/ 39 w 39"/>
                <a:gd name="T11" fmla="*/ 30 h 39"/>
                <a:gd name="T12" fmla="*/ 39 w 39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9" extrusionOk="0">
                  <a:moveTo>
                    <a:pt x="39" y="39"/>
                  </a:moveTo>
                  <a:lnTo>
                    <a:pt x="0" y="39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30"/>
                  </a:lnTo>
                  <a:lnTo>
                    <a:pt x="39" y="30"/>
                  </a:lnTo>
                  <a:lnTo>
                    <a:pt x="39" y="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defTabSz="786121">
                <a:defRPr/>
              </a:pPr>
              <a:endParaRPr lang="ru-RU" sz="1100">
                <a:ln w="0"/>
                <a:solidFill>
                  <a:schemeClr val="accent1"/>
                </a:solidFill>
                <a:latin typeface="Calibri Light"/>
              </a:endParaRPr>
            </a:p>
          </p:txBody>
        </p:sp>
        <p:sp>
          <p:nvSpPr>
            <p:cNvPr id="37" name="Freeform 146">
              <a:extLst>
                <a:ext uri="{FF2B5EF4-FFF2-40B4-BE49-F238E27FC236}">
                  <a16:creationId xmlns:a16="http://schemas.microsoft.com/office/drawing/2014/main" id="{49626A57-B5AF-CB4E-9EC7-96F386725A8E}"/>
                </a:ext>
              </a:extLst>
            </p:cNvPr>
            <p:cNvSpPr/>
            <p:nvPr/>
          </p:nvSpPr>
          <p:spPr bwMode="auto">
            <a:xfrm>
              <a:off x="1468438" y="3616326"/>
              <a:ext cx="61913" cy="61913"/>
            </a:xfrm>
            <a:custGeom>
              <a:avLst/>
              <a:gdLst>
                <a:gd name="T0" fmla="*/ 39 w 39"/>
                <a:gd name="T1" fmla="*/ 39 h 39"/>
                <a:gd name="T2" fmla="*/ 0 w 39"/>
                <a:gd name="T3" fmla="*/ 39 h 39"/>
                <a:gd name="T4" fmla="*/ 0 w 39"/>
                <a:gd name="T5" fmla="*/ 0 h 39"/>
                <a:gd name="T6" fmla="*/ 10 w 39"/>
                <a:gd name="T7" fmla="*/ 0 h 39"/>
                <a:gd name="T8" fmla="*/ 10 w 39"/>
                <a:gd name="T9" fmla="*/ 29 h 39"/>
                <a:gd name="T10" fmla="*/ 39 w 39"/>
                <a:gd name="T11" fmla="*/ 29 h 39"/>
                <a:gd name="T12" fmla="*/ 39 w 39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9" extrusionOk="0">
                  <a:moveTo>
                    <a:pt x="39" y="39"/>
                  </a:moveTo>
                  <a:lnTo>
                    <a:pt x="0" y="39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9"/>
                  </a:lnTo>
                  <a:lnTo>
                    <a:pt x="39" y="29"/>
                  </a:lnTo>
                  <a:lnTo>
                    <a:pt x="39" y="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defTabSz="786121">
                <a:defRPr/>
              </a:pPr>
              <a:endParaRPr lang="ru-RU" sz="1100">
                <a:ln w="0"/>
                <a:solidFill>
                  <a:schemeClr val="accent1"/>
                </a:solidFill>
                <a:latin typeface="Calibri Light"/>
              </a:endParaRPr>
            </a:p>
          </p:txBody>
        </p:sp>
        <p:sp>
          <p:nvSpPr>
            <p:cNvPr id="38" name="Freeform 147">
              <a:extLst>
                <a:ext uri="{FF2B5EF4-FFF2-40B4-BE49-F238E27FC236}">
                  <a16:creationId xmlns:a16="http://schemas.microsoft.com/office/drawing/2014/main" id="{7A3672A7-D01D-2043-8E96-C608919CEC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11251" y="3632201"/>
              <a:ext cx="403225" cy="403225"/>
            </a:xfrm>
            <a:custGeom>
              <a:avLst/>
              <a:gdLst>
                <a:gd name="T0" fmla="*/ 104 w 208"/>
                <a:gd name="T1" fmla="*/ 208 h 208"/>
                <a:gd name="T2" fmla="*/ 0 w 208"/>
                <a:gd name="T3" fmla="*/ 104 h 208"/>
                <a:gd name="T4" fmla="*/ 104 w 208"/>
                <a:gd name="T5" fmla="*/ 0 h 208"/>
                <a:gd name="T6" fmla="*/ 208 w 208"/>
                <a:gd name="T7" fmla="*/ 104 h 208"/>
                <a:gd name="T8" fmla="*/ 104 w 208"/>
                <a:gd name="T9" fmla="*/ 208 h 208"/>
                <a:gd name="T10" fmla="*/ 104 w 208"/>
                <a:gd name="T11" fmla="*/ 8 h 208"/>
                <a:gd name="T12" fmla="*/ 8 w 208"/>
                <a:gd name="T13" fmla="*/ 104 h 208"/>
                <a:gd name="T14" fmla="*/ 104 w 208"/>
                <a:gd name="T15" fmla="*/ 200 h 208"/>
                <a:gd name="T16" fmla="*/ 200 w 208"/>
                <a:gd name="T17" fmla="*/ 104 h 208"/>
                <a:gd name="T18" fmla="*/ 104 w 208"/>
                <a:gd name="T19" fmla="*/ 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08" extrusionOk="0">
                  <a:moveTo>
                    <a:pt x="104" y="208"/>
                  </a:moveTo>
                  <a:cubicBezTo>
                    <a:pt x="47" y="208"/>
                    <a:pt x="0" y="162"/>
                    <a:pt x="0" y="104"/>
                  </a:cubicBezTo>
                  <a:cubicBezTo>
                    <a:pt x="0" y="47"/>
                    <a:pt x="47" y="0"/>
                    <a:pt x="104" y="0"/>
                  </a:cubicBezTo>
                  <a:cubicBezTo>
                    <a:pt x="161" y="0"/>
                    <a:pt x="208" y="47"/>
                    <a:pt x="208" y="104"/>
                  </a:cubicBezTo>
                  <a:cubicBezTo>
                    <a:pt x="208" y="162"/>
                    <a:pt x="161" y="208"/>
                    <a:pt x="104" y="208"/>
                  </a:cubicBezTo>
                  <a:close/>
                  <a:moveTo>
                    <a:pt x="104" y="8"/>
                  </a:moveTo>
                  <a:cubicBezTo>
                    <a:pt x="51" y="8"/>
                    <a:pt x="8" y="51"/>
                    <a:pt x="8" y="104"/>
                  </a:cubicBezTo>
                  <a:cubicBezTo>
                    <a:pt x="8" y="157"/>
                    <a:pt x="51" y="200"/>
                    <a:pt x="104" y="200"/>
                  </a:cubicBezTo>
                  <a:cubicBezTo>
                    <a:pt x="157" y="200"/>
                    <a:pt x="200" y="157"/>
                    <a:pt x="200" y="104"/>
                  </a:cubicBezTo>
                  <a:cubicBezTo>
                    <a:pt x="200" y="51"/>
                    <a:pt x="157" y="8"/>
                    <a:pt x="104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defTabSz="786121">
                <a:defRPr/>
              </a:pPr>
              <a:endParaRPr lang="ru-RU" sz="1100">
                <a:ln w="0"/>
                <a:solidFill>
                  <a:schemeClr val="accent1"/>
                </a:solidFill>
                <a:latin typeface="Calibri Light"/>
              </a:endParaRPr>
            </a:p>
          </p:txBody>
        </p:sp>
        <p:sp>
          <p:nvSpPr>
            <p:cNvPr id="39" name="Freeform 148">
              <a:extLst>
                <a:ext uri="{FF2B5EF4-FFF2-40B4-BE49-F238E27FC236}">
                  <a16:creationId xmlns:a16="http://schemas.microsoft.com/office/drawing/2014/main" id="{C93A0F27-AFFF-EB49-A4B9-9949ED7E1F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57288" y="3678238"/>
              <a:ext cx="311150" cy="311150"/>
            </a:xfrm>
            <a:custGeom>
              <a:avLst/>
              <a:gdLst>
                <a:gd name="T0" fmla="*/ 80 w 160"/>
                <a:gd name="T1" fmla="*/ 160 h 160"/>
                <a:gd name="T2" fmla="*/ 0 w 160"/>
                <a:gd name="T3" fmla="*/ 80 h 160"/>
                <a:gd name="T4" fmla="*/ 80 w 160"/>
                <a:gd name="T5" fmla="*/ 0 h 160"/>
                <a:gd name="T6" fmla="*/ 160 w 160"/>
                <a:gd name="T7" fmla="*/ 80 h 160"/>
                <a:gd name="T8" fmla="*/ 80 w 160"/>
                <a:gd name="T9" fmla="*/ 160 h 160"/>
                <a:gd name="T10" fmla="*/ 80 w 160"/>
                <a:gd name="T11" fmla="*/ 8 h 160"/>
                <a:gd name="T12" fmla="*/ 8 w 160"/>
                <a:gd name="T13" fmla="*/ 80 h 160"/>
                <a:gd name="T14" fmla="*/ 80 w 160"/>
                <a:gd name="T15" fmla="*/ 152 h 160"/>
                <a:gd name="T16" fmla="*/ 152 w 160"/>
                <a:gd name="T17" fmla="*/ 80 h 160"/>
                <a:gd name="T18" fmla="*/ 80 w 160"/>
                <a:gd name="T19" fmla="*/ 8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0" h="160" extrusionOk="0">
                  <a:moveTo>
                    <a:pt x="80" y="160"/>
                  </a:moveTo>
                  <a:cubicBezTo>
                    <a:pt x="36" y="160"/>
                    <a:pt x="0" y="124"/>
                    <a:pt x="0" y="80"/>
                  </a:cubicBezTo>
                  <a:cubicBezTo>
                    <a:pt x="0" y="36"/>
                    <a:pt x="36" y="0"/>
                    <a:pt x="80" y="0"/>
                  </a:cubicBezTo>
                  <a:cubicBezTo>
                    <a:pt x="124" y="0"/>
                    <a:pt x="160" y="36"/>
                    <a:pt x="160" y="80"/>
                  </a:cubicBezTo>
                  <a:cubicBezTo>
                    <a:pt x="160" y="124"/>
                    <a:pt x="124" y="160"/>
                    <a:pt x="80" y="160"/>
                  </a:cubicBezTo>
                  <a:close/>
                  <a:moveTo>
                    <a:pt x="80" y="8"/>
                  </a:moveTo>
                  <a:cubicBezTo>
                    <a:pt x="40" y="8"/>
                    <a:pt x="8" y="41"/>
                    <a:pt x="8" y="80"/>
                  </a:cubicBezTo>
                  <a:cubicBezTo>
                    <a:pt x="8" y="120"/>
                    <a:pt x="40" y="152"/>
                    <a:pt x="80" y="152"/>
                  </a:cubicBezTo>
                  <a:cubicBezTo>
                    <a:pt x="120" y="152"/>
                    <a:pt x="152" y="120"/>
                    <a:pt x="152" y="80"/>
                  </a:cubicBezTo>
                  <a:cubicBezTo>
                    <a:pt x="152" y="41"/>
                    <a:pt x="120" y="8"/>
                    <a:pt x="80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defTabSz="786121">
                <a:defRPr/>
              </a:pPr>
              <a:endParaRPr lang="ru-RU" sz="1100">
                <a:ln w="0"/>
                <a:solidFill>
                  <a:schemeClr val="accent1"/>
                </a:solidFill>
                <a:latin typeface="Calibri Light"/>
              </a:endParaRPr>
            </a:p>
          </p:txBody>
        </p:sp>
        <p:sp>
          <p:nvSpPr>
            <p:cNvPr id="40" name="Freeform 149">
              <a:extLst>
                <a:ext uri="{FF2B5EF4-FFF2-40B4-BE49-F238E27FC236}">
                  <a16:creationId xmlns:a16="http://schemas.microsoft.com/office/drawing/2014/main" id="{4D22C814-B18E-2149-9D47-C0C50A189C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04913" y="3724276"/>
              <a:ext cx="217488" cy="217488"/>
            </a:xfrm>
            <a:custGeom>
              <a:avLst/>
              <a:gdLst>
                <a:gd name="T0" fmla="*/ 56 w 112"/>
                <a:gd name="T1" fmla="*/ 112 h 112"/>
                <a:gd name="T2" fmla="*/ 0 w 112"/>
                <a:gd name="T3" fmla="*/ 56 h 112"/>
                <a:gd name="T4" fmla="*/ 56 w 112"/>
                <a:gd name="T5" fmla="*/ 0 h 112"/>
                <a:gd name="T6" fmla="*/ 112 w 112"/>
                <a:gd name="T7" fmla="*/ 56 h 112"/>
                <a:gd name="T8" fmla="*/ 56 w 112"/>
                <a:gd name="T9" fmla="*/ 112 h 112"/>
                <a:gd name="T10" fmla="*/ 56 w 112"/>
                <a:gd name="T11" fmla="*/ 8 h 112"/>
                <a:gd name="T12" fmla="*/ 8 w 112"/>
                <a:gd name="T13" fmla="*/ 56 h 112"/>
                <a:gd name="T14" fmla="*/ 56 w 112"/>
                <a:gd name="T15" fmla="*/ 104 h 112"/>
                <a:gd name="T16" fmla="*/ 104 w 112"/>
                <a:gd name="T17" fmla="*/ 56 h 112"/>
                <a:gd name="T18" fmla="*/ 56 w 112"/>
                <a:gd name="T19" fmla="*/ 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2" h="112" extrusionOk="0">
                  <a:moveTo>
                    <a:pt x="56" y="112"/>
                  </a:moveTo>
                  <a:cubicBezTo>
                    <a:pt x="25" y="112"/>
                    <a:pt x="0" y="87"/>
                    <a:pt x="0" y="56"/>
                  </a:cubicBezTo>
                  <a:cubicBezTo>
                    <a:pt x="0" y="25"/>
                    <a:pt x="25" y="0"/>
                    <a:pt x="56" y="0"/>
                  </a:cubicBezTo>
                  <a:cubicBezTo>
                    <a:pt x="87" y="0"/>
                    <a:pt x="112" y="25"/>
                    <a:pt x="112" y="56"/>
                  </a:cubicBezTo>
                  <a:cubicBezTo>
                    <a:pt x="112" y="87"/>
                    <a:pt x="87" y="112"/>
                    <a:pt x="56" y="112"/>
                  </a:cubicBezTo>
                  <a:close/>
                  <a:moveTo>
                    <a:pt x="56" y="8"/>
                  </a:moveTo>
                  <a:cubicBezTo>
                    <a:pt x="30" y="8"/>
                    <a:pt x="8" y="30"/>
                    <a:pt x="8" y="56"/>
                  </a:cubicBezTo>
                  <a:cubicBezTo>
                    <a:pt x="8" y="83"/>
                    <a:pt x="30" y="104"/>
                    <a:pt x="56" y="104"/>
                  </a:cubicBezTo>
                  <a:cubicBezTo>
                    <a:pt x="82" y="104"/>
                    <a:pt x="104" y="83"/>
                    <a:pt x="104" y="56"/>
                  </a:cubicBezTo>
                  <a:cubicBezTo>
                    <a:pt x="104" y="30"/>
                    <a:pt x="82" y="8"/>
                    <a:pt x="56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defTabSz="786121">
                <a:defRPr/>
              </a:pPr>
              <a:endParaRPr lang="ru-RU" sz="1100">
                <a:ln w="0"/>
                <a:solidFill>
                  <a:schemeClr val="accent1"/>
                </a:solidFill>
                <a:latin typeface="Calibri Light"/>
              </a:endParaRPr>
            </a:p>
          </p:txBody>
        </p:sp>
        <p:sp>
          <p:nvSpPr>
            <p:cNvPr id="41" name="Freeform 150">
              <a:extLst>
                <a:ext uri="{FF2B5EF4-FFF2-40B4-BE49-F238E27FC236}">
                  <a16:creationId xmlns:a16="http://schemas.microsoft.com/office/drawing/2014/main" id="{B621E358-C42E-E341-AEB5-6928F2AA2A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50951" y="3771901"/>
              <a:ext cx="123825" cy="123825"/>
            </a:xfrm>
            <a:custGeom>
              <a:avLst/>
              <a:gdLst>
                <a:gd name="T0" fmla="*/ 32 w 64"/>
                <a:gd name="T1" fmla="*/ 64 h 64"/>
                <a:gd name="T2" fmla="*/ 0 w 64"/>
                <a:gd name="T3" fmla="*/ 32 h 64"/>
                <a:gd name="T4" fmla="*/ 32 w 64"/>
                <a:gd name="T5" fmla="*/ 0 h 64"/>
                <a:gd name="T6" fmla="*/ 64 w 64"/>
                <a:gd name="T7" fmla="*/ 32 h 64"/>
                <a:gd name="T8" fmla="*/ 32 w 64"/>
                <a:gd name="T9" fmla="*/ 64 h 64"/>
                <a:gd name="T10" fmla="*/ 32 w 64"/>
                <a:gd name="T11" fmla="*/ 8 h 64"/>
                <a:gd name="T12" fmla="*/ 8 w 64"/>
                <a:gd name="T13" fmla="*/ 32 h 64"/>
                <a:gd name="T14" fmla="*/ 32 w 64"/>
                <a:gd name="T15" fmla="*/ 56 h 64"/>
                <a:gd name="T16" fmla="*/ 56 w 64"/>
                <a:gd name="T17" fmla="*/ 32 h 64"/>
                <a:gd name="T18" fmla="*/ 32 w 64"/>
                <a:gd name="T19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 extrusionOk="0">
                  <a:moveTo>
                    <a:pt x="32" y="64"/>
                  </a:moveTo>
                  <a:cubicBezTo>
                    <a:pt x="14" y="64"/>
                    <a:pt x="0" y="50"/>
                    <a:pt x="0" y="32"/>
                  </a:cubicBezTo>
                  <a:cubicBezTo>
                    <a:pt x="0" y="15"/>
                    <a:pt x="14" y="0"/>
                    <a:pt x="32" y="0"/>
                  </a:cubicBezTo>
                  <a:cubicBezTo>
                    <a:pt x="50" y="0"/>
                    <a:pt x="64" y="15"/>
                    <a:pt x="64" y="32"/>
                  </a:cubicBezTo>
                  <a:cubicBezTo>
                    <a:pt x="64" y="50"/>
                    <a:pt x="50" y="64"/>
                    <a:pt x="32" y="64"/>
                  </a:cubicBezTo>
                  <a:close/>
                  <a:moveTo>
                    <a:pt x="32" y="8"/>
                  </a:moveTo>
                  <a:cubicBezTo>
                    <a:pt x="19" y="8"/>
                    <a:pt x="8" y="19"/>
                    <a:pt x="8" y="32"/>
                  </a:cubicBezTo>
                  <a:cubicBezTo>
                    <a:pt x="8" y="46"/>
                    <a:pt x="19" y="56"/>
                    <a:pt x="32" y="56"/>
                  </a:cubicBezTo>
                  <a:cubicBezTo>
                    <a:pt x="45" y="56"/>
                    <a:pt x="56" y="46"/>
                    <a:pt x="56" y="32"/>
                  </a:cubicBezTo>
                  <a:cubicBezTo>
                    <a:pt x="56" y="19"/>
                    <a:pt x="45" y="8"/>
                    <a:pt x="32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defTabSz="786121">
                <a:defRPr/>
              </a:pPr>
              <a:endParaRPr lang="ru-RU" sz="1100">
                <a:ln w="0"/>
                <a:solidFill>
                  <a:schemeClr val="accent1"/>
                </a:solidFill>
                <a:latin typeface="Calibri Light"/>
              </a:endParaRPr>
            </a:p>
          </p:txBody>
        </p:sp>
        <p:sp>
          <p:nvSpPr>
            <p:cNvPr id="42" name="Oval 151">
              <a:extLst>
                <a:ext uri="{FF2B5EF4-FFF2-40B4-BE49-F238E27FC236}">
                  <a16:creationId xmlns:a16="http://schemas.microsoft.com/office/drawing/2014/main" id="{2B78906B-C04F-8C44-97D9-7C2816493F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988" y="3817938"/>
              <a:ext cx="31750" cy="317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defTabSz="786121">
                <a:defRPr/>
              </a:pPr>
              <a:endParaRPr lang="ru-RU" sz="1100">
                <a:ln w="0"/>
                <a:solidFill>
                  <a:schemeClr val="accent1"/>
                </a:solidFill>
                <a:latin typeface="Calibri Light"/>
              </a:endParaRPr>
            </a:p>
          </p:txBody>
        </p:sp>
        <p:sp>
          <p:nvSpPr>
            <p:cNvPr id="43" name="Freeform 152">
              <a:extLst>
                <a:ext uri="{FF2B5EF4-FFF2-40B4-BE49-F238E27FC236}">
                  <a16:creationId xmlns:a16="http://schemas.microsoft.com/office/drawing/2014/main" id="{237B6360-FBBF-0C43-BA4E-20D5A572ECEB}"/>
                </a:ext>
              </a:extLst>
            </p:cNvPr>
            <p:cNvSpPr/>
            <p:nvPr/>
          </p:nvSpPr>
          <p:spPr bwMode="auto">
            <a:xfrm>
              <a:off x="1065213" y="3978276"/>
              <a:ext cx="98425" cy="103188"/>
            </a:xfrm>
            <a:custGeom>
              <a:avLst/>
              <a:gdLst>
                <a:gd name="T0" fmla="*/ 20 w 51"/>
                <a:gd name="T1" fmla="*/ 53 h 53"/>
                <a:gd name="T2" fmla="*/ 4 w 51"/>
                <a:gd name="T3" fmla="*/ 53 h 53"/>
                <a:gd name="T4" fmla="*/ 1 w 51"/>
                <a:gd name="T5" fmla="*/ 51 h 53"/>
                <a:gd name="T6" fmla="*/ 0 w 51"/>
                <a:gd name="T7" fmla="*/ 48 h 53"/>
                <a:gd name="T8" fmla="*/ 24 w 51"/>
                <a:gd name="T9" fmla="*/ 0 h 53"/>
                <a:gd name="T10" fmla="*/ 32 w 51"/>
                <a:gd name="T11" fmla="*/ 3 h 53"/>
                <a:gd name="T12" fmla="*/ 10 w 51"/>
                <a:gd name="T13" fmla="*/ 45 h 53"/>
                <a:gd name="T14" fmla="*/ 18 w 51"/>
                <a:gd name="T15" fmla="*/ 45 h 53"/>
                <a:gd name="T16" fmla="*/ 45 w 51"/>
                <a:gd name="T17" fmla="*/ 19 h 53"/>
                <a:gd name="T18" fmla="*/ 51 w 51"/>
                <a:gd name="T19" fmla="*/ 24 h 53"/>
                <a:gd name="T20" fmla="*/ 23 w 51"/>
                <a:gd name="T21" fmla="*/ 52 h 53"/>
                <a:gd name="T22" fmla="*/ 20 w 51"/>
                <a:gd name="T2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53" extrusionOk="0">
                  <a:moveTo>
                    <a:pt x="20" y="53"/>
                  </a:moveTo>
                  <a:cubicBezTo>
                    <a:pt x="4" y="53"/>
                    <a:pt x="4" y="53"/>
                    <a:pt x="4" y="53"/>
                  </a:cubicBezTo>
                  <a:cubicBezTo>
                    <a:pt x="3" y="53"/>
                    <a:pt x="1" y="53"/>
                    <a:pt x="1" y="51"/>
                  </a:cubicBezTo>
                  <a:cubicBezTo>
                    <a:pt x="0" y="50"/>
                    <a:pt x="0" y="49"/>
                    <a:pt x="0" y="48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22" y="53"/>
                    <a:pt x="21" y="53"/>
                    <a:pt x="20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defTabSz="786121">
                <a:defRPr/>
              </a:pPr>
              <a:endParaRPr lang="ru-RU" sz="1100">
                <a:ln w="0"/>
                <a:solidFill>
                  <a:schemeClr val="accent1"/>
                </a:solidFill>
                <a:latin typeface="Calibri Light"/>
              </a:endParaRPr>
            </a:p>
          </p:txBody>
        </p:sp>
        <p:sp>
          <p:nvSpPr>
            <p:cNvPr id="44" name="Freeform 153">
              <a:extLst>
                <a:ext uri="{FF2B5EF4-FFF2-40B4-BE49-F238E27FC236}">
                  <a16:creationId xmlns:a16="http://schemas.microsoft.com/office/drawing/2014/main" id="{0E50343E-9E80-D846-8F23-E047296FFEEB}"/>
                </a:ext>
              </a:extLst>
            </p:cNvPr>
            <p:cNvSpPr/>
            <p:nvPr/>
          </p:nvSpPr>
          <p:spPr bwMode="auto">
            <a:xfrm>
              <a:off x="1462088" y="3978276"/>
              <a:ext cx="98425" cy="103188"/>
            </a:xfrm>
            <a:custGeom>
              <a:avLst/>
              <a:gdLst>
                <a:gd name="T0" fmla="*/ 47 w 51"/>
                <a:gd name="T1" fmla="*/ 53 h 53"/>
                <a:gd name="T2" fmla="*/ 31 w 51"/>
                <a:gd name="T3" fmla="*/ 53 h 53"/>
                <a:gd name="T4" fmla="*/ 28 w 51"/>
                <a:gd name="T5" fmla="*/ 52 h 53"/>
                <a:gd name="T6" fmla="*/ 0 w 51"/>
                <a:gd name="T7" fmla="*/ 24 h 53"/>
                <a:gd name="T8" fmla="*/ 6 w 51"/>
                <a:gd name="T9" fmla="*/ 19 h 53"/>
                <a:gd name="T10" fmla="*/ 33 w 51"/>
                <a:gd name="T11" fmla="*/ 45 h 53"/>
                <a:gd name="T12" fmla="*/ 41 w 51"/>
                <a:gd name="T13" fmla="*/ 45 h 53"/>
                <a:gd name="T14" fmla="*/ 19 w 51"/>
                <a:gd name="T15" fmla="*/ 3 h 53"/>
                <a:gd name="T16" fmla="*/ 27 w 51"/>
                <a:gd name="T17" fmla="*/ 0 h 53"/>
                <a:gd name="T18" fmla="*/ 51 w 51"/>
                <a:gd name="T19" fmla="*/ 48 h 53"/>
                <a:gd name="T20" fmla="*/ 50 w 51"/>
                <a:gd name="T21" fmla="*/ 51 h 53"/>
                <a:gd name="T22" fmla="*/ 47 w 51"/>
                <a:gd name="T2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53" extrusionOk="0">
                  <a:moveTo>
                    <a:pt x="47" y="53"/>
                  </a:moveTo>
                  <a:cubicBezTo>
                    <a:pt x="31" y="53"/>
                    <a:pt x="31" y="53"/>
                    <a:pt x="31" y="53"/>
                  </a:cubicBezTo>
                  <a:cubicBezTo>
                    <a:pt x="30" y="53"/>
                    <a:pt x="29" y="53"/>
                    <a:pt x="28" y="52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49"/>
                    <a:pt x="51" y="50"/>
                    <a:pt x="50" y="51"/>
                  </a:cubicBezTo>
                  <a:cubicBezTo>
                    <a:pt x="50" y="53"/>
                    <a:pt x="48" y="53"/>
                    <a:pt x="47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defTabSz="786121">
                <a:defRPr/>
              </a:pPr>
              <a:endParaRPr lang="ru-RU" sz="1100">
                <a:ln w="0"/>
                <a:solidFill>
                  <a:schemeClr val="accent1"/>
                </a:solidFill>
                <a:latin typeface="Calibri Light"/>
              </a:endParaRPr>
            </a:p>
          </p:txBody>
        </p:sp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CC847333-811A-ED40-B38B-C6298D8E637D}"/>
              </a:ext>
            </a:extLst>
          </p:cNvPr>
          <p:cNvGrpSpPr/>
          <p:nvPr/>
        </p:nvGrpSpPr>
        <p:grpSpPr bwMode="auto">
          <a:xfrm>
            <a:off x="215772" y="3939320"/>
            <a:ext cx="266760" cy="267615"/>
            <a:chOff x="1879601" y="2770188"/>
            <a:chExt cx="495300" cy="496888"/>
          </a:xfrm>
          <a:solidFill>
            <a:srgbClr val="6BA63F"/>
          </a:solidFill>
        </p:grpSpPr>
        <p:sp>
          <p:nvSpPr>
            <p:cNvPr id="46" name="Freeform 198">
              <a:extLst>
                <a:ext uri="{FF2B5EF4-FFF2-40B4-BE49-F238E27FC236}">
                  <a16:creationId xmlns:a16="http://schemas.microsoft.com/office/drawing/2014/main" id="{58C57328-EF5A-AD4C-8290-FCCEA67076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49451" y="2770188"/>
              <a:ext cx="425450" cy="427038"/>
            </a:xfrm>
            <a:custGeom>
              <a:avLst/>
              <a:gdLst>
                <a:gd name="T0" fmla="*/ 52 w 220"/>
                <a:gd name="T1" fmla="*/ 220 h 220"/>
                <a:gd name="T2" fmla="*/ 49 w 220"/>
                <a:gd name="T3" fmla="*/ 219 h 220"/>
                <a:gd name="T4" fmla="*/ 1 w 220"/>
                <a:gd name="T5" fmla="*/ 171 h 220"/>
                <a:gd name="T6" fmla="*/ 1 w 220"/>
                <a:gd name="T7" fmla="*/ 166 h 220"/>
                <a:gd name="T8" fmla="*/ 216 w 220"/>
                <a:gd name="T9" fmla="*/ 0 h 220"/>
                <a:gd name="T10" fmla="*/ 220 w 220"/>
                <a:gd name="T11" fmla="*/ 4 h 220"/>
                <a:gd name="T12" fmla="*/ 54 w 220"/>
                <a:gd name="T13" fmla="*/ 220 h 220"/>
                <a:gd name="T14" fmla="*/ 52 w 220"/>
                <a:gd name="T15" fmla="*/ 220 h 220"/>
                <a:gd name="T16" fmla="*/ 9 w 220"/>
                <a:gd name="T17" fmla="*/ 168 h 220"/>
                <a:gd name="T18" fmla="*/ 53 w 220"/>
                <a:gd name="T19" fmla="*/ 211 h 220"/>
                <a:gd name="T20" fmla="*/ 212 w 220"/>
                <a:gd name="T21" fmla="*/ 8 h 220"/>
                <a:gd name="T22" fmla="*/ 9 w 220"/>
                <a:gd name="T23" fmla="*/ 16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0" h="220" extrusionOk="0">
                  <a:moveTo>
                    <a:pt x="52" y="220"/>
                  </a:moveTo>
                  <a:cubicBezTo>
                    <a:pt x="51" y="220"/>
                    <a:pt x="50" y="220"/>
                    <a:pt x="49" y="219"/>
                  </a:cubicBezTo>
                  <a:cubicBezTo>
                    <a:pt x="1" y="171"/>
                    <a:pt x="1" y="171"/>
                    <a:pt x="1" y="171"/>
                  </a:cubicBezTo>
                  <a:cubicBezTo>
                    <a:pt x="0" y="170"/>
                    <a:pt x="0" y="168"/>
                    <a:pt x="1" y="166"/>
                  </a:cubicBezTo>
                  <a:cubicBezTo>
                    <a:pt x="5" y="160"/>
                    <a:pt x="103" y="0"/>
                    <a:pt x="216" y="0"/>
                  </a:cubicBezTo>
                  <a:cubicBezTo>
                    <a:pt x="218" y="0"/>
                    <a:pt x="220" y="2"/>
                    <a:pt x="220" y="4"/>
                  </a:cubicBezTo>
                  <a:cubicBezTo>
                    <a:pt x="220" y="117"/>
                    <a:pt x="61" y="216"/>
                    <a:pt x="54" y="220"/>
                  </a:cubicBezTo>
                  <a:cubicBezTo>
                    <a:pt x="53" y="220"/>
                    <a:pt x="53" y="220"/>
                    <a:pt x="52" y="220"/>
                  </a:cubicBezTo>
                  <a:close/>
                  <a:moveTo>
                    <a:pt x="9" y="168"/>
                  </a:moveTo>
                  <a:cubicBezTo>
                    <a:pt x="53" y="211"/>
                    <a:pt x="53" y="211"/>
                    <a:pt x="53" y="211"/>
                  </a:cubicBezTo>
                  <a:cubicBezTo>
                    <a:pt x="73" y="198"/>
                    <a:pt x="208" y="108"/>
                    <a:pt x="212" y="8"/>
                  </a:cubicBezTo>
                  <a:cubicBezTo>
                    <a:pt x="113" y="12"/>
                    <a:pt x="22" y="147"/>
                    <a:pt x="9" y="1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defRPr/>
              </a:pPr>
              <a:endParaRPr lang="ru-RU" sz="1450">
                <a:latin typeface="Calibri Light"/>
              </a:endParaRPr>
            </a:p>
          </p:txBody>
        </p:sp>
        <p:sp>
          <p:nvSpPr>
            <p:cNvPr id="47" name="Freeform 199">
              <a:extLst>
                <a:ext uri="{FF2B5EF4-FFF2-40B4-BE49-F238E27FC236}">
                  <a16:creationId xmlns:a16="http://schemas.microsoft.com/office/drawing/2014/main" id="{E4A4C93B-8B31-0F43-80DA-D85B7DBC6F58}"/>
                </a:ext>
              </a:extLst>
            </p:cNvPr>
            <p:cNvSpPr/>
            <p:nvPr/>
          </p:nvSpPr>
          <p:spPr bwMode="auto">
            <a:xfrm>
              <a:off x="1941513" y="3108326"/>
              <a:ext cx="98425" cy="96838"/>
            </a:xfrm>
            <a:custGeom>
              <a:avLst/>
              <a:gdLst>
                <a:gd name="T0" fmla="*/ 36 w 51"/>
                <a:gd name="T1" fmla="*/ 50 h 50"/>
                <a:gd name="T2" fmla="*/ 33 w 51"/>
                <a:gd name="T3" fmla="*/ 49 h 50"/>
                <a:gd name="T4" fmla="*/ 1 w 51"/>
                <a:gd name="T5" fmla="*/ 17 h 50"/>
                <a:gd name="T6" fmla="*/ 1 w 51"/>
                <a:gd name="T7" fmla="*/ 12 h 50"/>
                <a:gd name="T8" fmla="*/ 13 w 51"/>
                <a:gd name="T9" fmla="*/ 0 h 50"/>
                <a:gd name="T10" fmla="*/ 19 w 51"/>
                <a:gd name="T11" fmla="*/ 5 h 50"/>
                <a:gd name="T12" fmla="*/ 10 w 51"/>
                <a:gd name="T13" fmla="*/ 14 h 50"/>
                <a:gd name="T14" fmla="*/ 36 w 51"/>
                <a:gd name="T15" fmla="*/ 41 h 50"/>
                <a:gd name="T16" fmla="*/ 45 w 51"/>
                <a:gd name="T17" fmla="*/ 32 h 50"/>
                <a:gd name="T18" fmla="*/ 51 w 51"/>
                <a:gd name="T19" fmla="*/ 37 h 50"/>
                <a:gd name="T20" fmla="*/ 39 w 51"/>
                <a:gd name="T21" fmla="*/ 49 h 50"/>
                <a:gd name="T22" fmla="*/ 36 w 51"/>
                <a:gd name="T23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50" extrusionOk="0">
                  <a:moveTo>
                    <a:pt x="36" y="50"/>
                  </a:moveTo>
                  <a:cubicBezTo>
                    <a:pt x="35" y="50"/>
                    <a:pt x="34" y="50"/>
                    <a:pt x="33" y="49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6"/>
                    <a:pt x="0" y="13"/>
                    <a:pt x="1" y="12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38" y="50"/>
                    <a:pt x="37" y="50"/>
                    <a:pt x="36" y="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defRPr/>
              </a:pPr>
              <a:endParaRPr lang="ru-RU" sz="1450">
                <a:latin typeface="Calibri Light"/>
              </a:endParaRPr>
            </a:p>
          </p:txBody>
        </p:sp>
        <p:sp>
          <p:nvSpPr>
            <p:cNvPr id="48" name="Freeform 200">
              <a:extLst>
                <a:ext uri="{FF2B5EF4-FFF2-40B4-BE49-F238E27FC236}">
                  <a16:creationId xmlns:a16="http://schemas.microsoft.com/office/drawing/2014/main" id="{F9537604-848C-034A-926B-34244DE7EE84}"/>
                </a:ext>
              </a:extLst>
            </p:cNvPr>
            <p:cNvSpPr/>
            <p:nvPr/>
          </p:nvSpPr>
          <p:spPr bwMode="auto">
            <a:xfrm>
              <a:off x="1879601" y="3154363"/>
              <a:ext cx="114300" cy="112713"/>
            </a:xfrm>
            <a:custGeom>
              <a:avLst/>
              <a:gdLst>
                <a:gd name="T0" fmla="*/ 4 w 59"/>
                <a:gd name="T1" fmla="*/ 58 h 58"/>
                <a:gd name="T2" fmla="*/ 0 w 59"/>
                <a:gd name="T3" fmla="*/ 54 h 58"/>
                <a:gd name="T4" fmla="*/ 25 w 59"/>
                <a:gd name="T5" fmla="*/ 0 h 58"/>
                <a:gd name="T6" fmla="*/ 31 w 59"/>
                <a:gd name="T7" fmla="*/ 5 h 58"/>
                <a:gd name="T8" fmla="*/ 8 w 59"/>
                <a:gd name="T9" fmla="*/ 50 h 58"/>
                <a:gd name="T10" fmla="*/ 53 w 59"/>
                <a:gd name="T11" fmla="*/ 28 h 58"/>
                <a:gd name="T12" fmla="*/ 59 w 59"/>
                <a:gd name="T13" fmla="*/ 33 h 58"/>
                <a:gd name="T14" fmla="*/ 4 w 59"/>
                <a:gd name="T15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58" extrusionOk="0">
                  <a:moveTo>
                    <a:pt x="4" y="58"/>
                  </a:moveTo>
                  <a:cubicBezTo>
                    <a:pt x="2" y="58"/>
                    <a:pt x="0" y="57"/>
                    <a:pt x="0" y="54"/>
                  </a:cubicBezTo>
                  <a:cubicBezTo>
                    <a:pt x="0" y="53"/>
                    <a:pt x="0" y="24"/>
                    <a:pt x="25" y="0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14" y="22"/>
                    <a:pt x="9" y="42"/>
                    <a:pt x="8" y="50"/>
                  </a:cubicBezTo>
                  <a:cubicBezTo>
                    <a:pt x="17" y="49"/>
                    <a:pt x="36" y="45"/>
                    <a:pt x="53" y="28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34" y="58"/>
                    <a:pt x="5" y="58"/>
                    <a:pt x="4" y="5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defRPr/>
              </a:pPr>
              <a:endParaRPr lang="ru-RU" sz="1450">
                <a:latin typeface="Calibri Light"/>
              </a:endParaRPr>
            </a:p>
          </p:txBody>
        </p:sp>
        <p:sp>
          <p:nvSpPr>
            <p:cNvPr id="49" name="Freeform 201">
              <a:extLst>
                <a:ext uri="{FF2B5EF4-FFF2-40B4-BE49-F238E27FC236}">
                  <a16:creationId xmlns:a16="http://schemas.microsoft.com/office/drawing/2014/main" id="{26D9C149-B6B3-3645-97D0-BBF5218D570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97101" y="2871788"/>
              <a:ext cx="77788" cy="77788"/>
            </a:xfrm>
            <a:custGeom>
              <a:avLst/>
              <a:gdLst>
                <a:gd name="T0" fmla="*/ 20 w 40"/>
                <a:gd name="T1" fmla="*/ 40 h 40"/>
                <a:gd name="T2" fmla="*/ 0 w 40"/>
                <a:gd name="T3" fmla="*/ 20 h 40"/>
                <a:gd name="T4" fmla="*/ 20 w 40"/>
                <a:gd name="T5" fmla="*/ 0 h 40"/>
                <a:gd name="T6" fmla="*/ 40 w 40"/>
                <a:gd name="T7" fmla="*/ 20 h 40"/>
                <a:gd name="T8" fmla="*/ 20 w 40"/>
                <a:gd name="T9" fmla="*/ 40 h 40"/>
                <a:gd name="T10" fmla="*/ 20 w 40"/>
                <a:gd name="T11" fmla="*/ 8 h 40"/>
                <a:gd name="T12" fmla="*/ 8 w 40"/>
                <a:gd name="T13" fmla="*/ 20 h 40"/>
                <a:gd name="T14" fmla="*/ 20 w 40"/>
                <a:gd name="T15" fmla="*/ 32 h 40"/>
                <a:gd name="T16" fmla="*/ 32 w 40"/>
                <a:gd name="T17" fmla="*/ 20 h 40"/>
                <a:gd name="T18" fmla="*/ 20 w 40"/>
                <a:gd name="T19" fmla="*/ 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8"/>
                  </a:moveTo>
                  <a:cubicBezTo>
                    <a:pt x="13" y="8"/>
                    <a:pt x="8" y="14"/>
                    <a:pt x="8" y="20"/>
                  </a:cubicBezTo>
                  <a:cubicBezTo>
                    <a:pt x="8" y="27"/>
                    <a:pt x="13" y="32"/>
                    <a:pt x="20" y="32"/>
                  </a:cubicBezTo>
                  <a:cubicBezTo>
                    <a:pt x="27" y="32"/>
                    <a:pt x="32" y="27"/>
                    <a:pt x="32" y="20"/>
                  </a:cubicBezTo>
                  <a:cubicBezTo>
                    <a:pt x="32" y="14"/>
                    <a:pt x="27" y="8"/>
                    <a:pt x="20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defRPr/>
              </a:pPr>
              <a:endParaRPr lang="ru-RU" sz="1450">
                <a:latin typeface="Calibri Light"/>
              </a:endParaRPr>
            </a:p>
          </p:txBody>
        </p:sp>
        <p:sp>
          <p:nvSpPr>
            <p:cNvPr id="50" name="Freeform 202">
              <a:extLst>
                <a:ext uri="{FF2B5EF4-FFF2-40B4-BE49-F238E27FC236}">
                  <a16:creationId xmlns:a16="http://schemas.microsoft.com/office/drawing/2014/main" id="{77292E45-281B-3C4C-A4BD-86F66801F9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27251" y="2941638"/>
              <a:ext cx="77788" cy="77788"/>
            </a:xfrm>
            <a:custGeom>
              <a:avLst/>
              <a:gdLst>
                <a:gd name="T0" fmla="*/ 20 w 40"/>
                <a:gd name="T1" fmla="*/ 40 h 40"/>
                <a:gd name="T2" fmla="*/ 0 w 40"/>
                <a:gd name="T3" fmla="*/ 20 h 40"/>
                <a:gd name="T4" fmla="*/ 20 w 40"/>
                <a:gd name="T5" fmla="*/ 0 h 40"/>
                <a:gd name="T6" fmla="*/ 40 w 40"/>
                <a:gd name="T7" fmla="*/ 20 h 40"/>
                <a:gd name="T8" fmla="*/ 20 w 40"/>
                <a:gd name="T9" fmla="*/ 40 h 40"/>
                <a:gd name="T10" fmla="*/ 20 w 40"/>
                <a:gd name="T11" fmla="*/ 8 h 40"/>
                <a:gd name="T12" fmla="*/ 8 w 40"/>
                <a:gd name="T13" fmla="*/ 20 h 40"/>
                <a:gd name="T14" fmla="*/ 20 w 40"/>
                <a:gd name="T15" fmla="*/ 32 h 40"/>
                <a:gd name="T16" fmla="*/ 32 w 40"/>
                <a:gd name="T17" fmla="*/ 20 h 40"/>
                <a:gd name="T18" fmla="*/ 20 w 40"/>
                <a:gd name="T19" fmla="*/ 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8"/>
                  </a:moveTo>
                  <a:cubicBezTo>
                    <a:pt x="13" y="8"/>
                    <a:pt x="8" y="14"/>
                    <a:pt x="8" y="20"/>
                  </a:cubicBezTo>
                  <a:cubicBezTo>
                    <a:pt x="8" y="27"/>
                    <a:pt x="13" y="32"/>
                    <a:pt x="20" y="32"/>
                  </a:cubicBezTo>
                  <a:cubicBezTo>
                    <a:pt x="27" y="32"/>
                    <a:pt x="32" y="27"/>
                    <a:pt x="32" y="20"/>
                  </a:cubicBezTo>
                  <a:cubicBezTo>
                    <a:pt x="32" y="14"/>
                    <a:pt x="27" y="8"/>
                    <a:pt x="20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defRPr/>
              </a:pPr>
              <a:endParaRPr lang="ru-RU" sz="1450">
                <a:latin typeface="Calibri Light"/>
              </a:endParaRPr>
            </a:p>
          </p:txBody>
        </p:sp>
        <p:sp>
          <p:nvSpPr>
            <p:cNvPr id="51" name="Freeform 203">
              <a:extLst>
                <a:ext uri="{FF2B5EF4-FFF2-40B4-BE49-F238E27FC236}">
                  <a16:creationId xmlns:a16="http://schemas.microsoft.com/office/drawing/2014/main" id="{BD38612E-DE8C-7746-94DA-5260D36CD1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57401" y="3011488"/>
              <a:ext cx="77788" cy="77788"/>
            </a:xfrm>
            <a:custGeom>
              <a:avLst/>
              <a:gdLst>
                <a:gd name="T0" fmla="*/ 20 w 40"/>
                <a:gd name="T1" fmla="*/ 40 h 40"/>
                <a:gd name="T2" fmla="*/ 0 w 40"/>
                <a:gd name="T3" fmla="*/ 20 h 40"/>
                <a:gd name="T4" fmla="*/ 20 w 40"/>
                <a:gd name="T5" fmla="*/ 0 h 40"/>
                <a:gd name="T6" fmla="*/ 40 w 40"/>
                <a:gd name="T7" fmla="*/ 20 h 40"/>
                <a:gd name="T8" fmla="*/ 20 w 40"/>
                <a:gd name="T9" fmla="*/ 40 h 40"/>
                <a:gd name="T10" fmla="*/ 20 w 40"/>
                <a:gd name="T11" fmla="*/ 8 h 40"/>
                <a:gd name="T12" fmla="*/ 8 w 40"/>
                <a:gd name="T13" fmla="*/ 20 h 40"/>
                <a:gd name="T14" fmla="*/ 20 w 40"/>
                <a:gd name="T15" fmla="*/ 32 h 40"/>
                <a:gd name="T16" fmla="*/ 32 w 40"/>
                <a:gd name="T17" fmla="*/ 20 h 40"/>
                <a:gd name="T18" fmla="*/ 20 w 40"/>
                <a:gd name="T19" fmla="*/ 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8"/>
                  </a:moveTo>
                  <a:cubicBezTo>
                    <a:pt x="13" y="8"/>
                    <a:pt x="8" y="14"/>
                    <a:pt x="8" y="20"/>
                  </a:cubicBezTo>
                  <a:cubicBezTo>
                    <a:pt x="8" y="27"/>
                    <a:pt x="13" y="32"/>
                    <a:pt x="20" y="32"/>
                  </a:cubicBezTo>
                  <a:cubicBezTo>
                    <a:pt x="27" y="32"/>
                    <a:pt x="32" y="27"/>
                    <a:pt x="32" y="20"/>
                  </a:cubicBezTo>
                  <a:cubicBezTo>
                    <a:pt x="32" y="14"/>
                    <a:pt x="27" y="8"/>
                    <a:pt x="20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defRPr/>
              </a:pPr>
              <a:endParaRPr lang="ru-RU" sz="1450">
                <a:latin typeface="Calibri Light"/>
              </a:endParaRPr>
            </a:p>
          </p:txBody>
        </p:sp>
        <p:sp>
          <p:nvSpPr>
            <p:cNvPr id="52" name="Freeform 204">
              <a:extLst>
                <a:ext uri="{FF2B5EF4-FFF2-40B4-BE49-F238E27FC236}">
                  <a16:creationId xmlns:a16="http://schemas.microsoft.com/office/drawing/2014/main" id="{1E5F9592-0FD7-0C4D-A79D-74821869F321}"/>
                </a:ext>
              </a:extLst>
            </p:cNvPr>
            <p:cNvSpPr/>
            <p:nvPr/>
          </p:nvSpPr>
          <p:spPr bwMode="auto">
            <a:xfrm>
              <a:off x="2081213" y="2962276"/>
              <a:ext cx="223838" cy="304800"/>
            </a:xfrm>
            <a:custGeom>
              <a:avLst/>
              <a:gdLst>
                <a:gd name="T0" fmla="*/ 44 w 116"/>
                <a:gd name="T1" fmla="*/ 157 h 157"/>
                <a:gd name="T2" fmla="*/ 4 w 116"/>
                <a:gd name="T3" fmla="*/ 157 h 157"/>
                <a:gd name="T4" fmla="*/ 0 w 116"/>
                <a:gd name="T5" fmla="*/ 153 h 157"/>
                <a:gd name="T6" fmla="*/ 0 w 116"/>
                <a:gd name="T7" fmla="*/ 121 h 157"/>
                <a:gd name="T8" fmla="*/ 8 w 116"/>
                <a:gd name="T9" fmla="*/ 121 h 157"/>
                <a:gd name="T10" fmla="*/ 8 w 116"/>
                <a:gd name="T11" fmla="*/ 149 h 157"/>
                <a:gd name="T12" fmla="*/ 41 w 116"/>
                <a:gd name="T13" fmla="*/ 149 h 157"/>
                <a:gd name="T14" fmla="*/ 108 w 116"/>
                <a:gd name="T15" fmla="*/ 0 h 157"/>
                <a:gd name="T16" fmla="*/ 116 w 116"/>
                <a:gd name="T17" fmla="*/ 3 h 157"/>
                <a:gd name="T18" fmla="*/ 48 w 116"/>
                <a:gd name="T19" fmla="*/ 155 h 157"/>
                <a:gd name="T20" fmla="*/ 44 w 116"/>
                <a:gd name="T21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6" h="157" extrusionOk="0">
                  <a:moveTo>
                    <a:pt x="44" y="157"/>
                  </a:moveTo>
                  <a:cubicBezTo>
                    <a:pt x="4" y="157"/>
                    <a:pt x="4" y="157"/>
                    <a:pt x="4" y="157"/>
                  </a:cubicBezTo>
                  <a:cubicBezTo>
                    <a:pt x="2" y="157"/>
                    <a:pt x="0" y="156"/>
                    <a:pt x="0" y="153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8" y="121"/>
                    <a:pt x="8" y="121"/>
                    <a:pt x="8" y="121"/>
                  </a:cubicBezTo>
                  <a:cubicBezTo>
                    <a:pt x="8" y="149"/>
                    <a:pt x="8" y="149"/>
                    <a:pt x="8" y="149"/>
                  </a:cubicBezTo>
                  <a:cubicBezTo>
                    <a:pt x="41" y="149"/>
                    <a:pt x="41" y="149"/>
                    <a:pt x="41" y="149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48" y="155"/>
                    <a:pt x="48" y="155"/>
                    <a:pt x="48" y="155"/>
                  </a:cubicBezTo>
                  <a:cubicBezTo>
                    <a:pt x="47" y="156"/>
                    <a:pt x="46" y="157"/>
                    <a:pt x="44" y="15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defRPr/>
              </a:pPr>
              <a:endParaRPr lang="ru-RU" sz="1450">
                <a:latin typeface="Calibri Light"/>
              </a:endParaRPr>
            </a:p>
          </p:txBody>
        </p:sp>
        <p:sp>
          <p:nvSpPr>
            <p:cNvPr id="53" name="Freeform 206">
              <a:extLst>
                <a:ext uri="{FF2B5EF4-FFF2-40B4-BE49-F238E27FC236}">
                  <a16:creationId xmlns:a16="http://schemas.microsoft.com/office/drawing/2014/main" id="{9202C1CE-8DB3-E846-A86E-389FF27F4C5F}"/>
                </a:ext>
              </a:extLst>
            </p:cNvPr>
            <p:cNvSpPr/>
            <p:nvPr/>
          </p:nvSpPr>
          <p:spPr bwMode="auto">
            <a:xfrm>
              <a:off x="1879601" y="2841626"/>
              <a:ext cx="306388" cy="223838"/>
            </a:xfrm>
            <a:custGeom>
              <a:avLst/>
              <a:gdLst>
                <a:gd name="T0" fmla="*/ 36 w 158"/>
                <a:gd name="T1" fmla="*/ 115 h 115"/>
                <a:gd name="T2" fmla="*/ 4 w 158"/>
                <a:gd name="T3" fmla="*/ 115 h 115"/>
                <a:gd name="T4" fmla="*/ 0 w 158"/>
                <a:gd name="T5" fmla="*/ 111 h 115"/>
                <a:gd name="T6" fmla="*/ 0 w 158"/>
                <a:gd name="T7" fmla="*/ 71 h 115"/>
                <a:gd name="T8" fmla="*/ 2 w 158"/>
                <a:gd name="T9" fmla="*/ 68 h 115"/>
                <a:gd name="T10" fmla="*/ 154 w 158"/>
                <a:gd name="T11" fmla="*/ 0 h 115"/>
                <a:gd name="T12" fmla="*/ 158 w 158"/>
                <a:gd name="T13" fmla="*/ 7 h 115"/>
                <a:gd name="T14" fmla="*/ 8 w 158"/>
                <a:gd name="T15" fmla="*/ 74 h 115"/>
                <a:gd name="T16" fmla="*/ 8 w 158"/>
                <a:gd name="T17" fmla="*/ 107 h 115"/>
                <a:gd name="T18" fmla="*/ 36 w 158"/>
                <a:gd name="T19" fmla="*/ 107 h 115"/>
                <a:gd name="T20" fmla="*/ 36 w 158"/>
                <a:gd name="T21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8" h="115" extrusionOk="0">
                  <a:moveTo>
                    <a:pt x="36" y="115"/>
                  </a:moveTo>
                  <a:cubicBezTo>
                    <a:pt x="4" y="115"/>
                    <a:pt x="4" y="115"/>
                    <a:pt x="4" y="115"/>
                  </a:cubicBezTo>
                  <a:cubicBezTo>
                    <a:pt x="2" y="115"/>
                    <a:pt x="0" y="114"/>
                    <a:pt x="0" y="11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0"/>
                    <a:pt x="1" y="68"/>
                    <a:pt x="2" y="68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58" y="7"/>
                    <a:pt x="158" y="7"/>
                    <a:pt x="158" y="7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8" y="107"/>
                    <a:pt x="8" y="107"/>
                    <a:pt x="8" y="107"/>
                  </a:cubicBezTo>
                  <a:cubicBezTo>
                    <a:pt x="36" y="107"/>
                    <a:pt x="36" y="107"/>
                    <a:pt x="36" y="107"/>
                  </a:cubicBezTo>
                  <a:lnTo>
                    <a:pt x="36" y="1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defRPr/>
              </a:pPr>
              <a:endParaRPr lang="ru-RU" sz="1450">
                <a:latin typeface="Calibri Light"/>
              </a:endParaRPr>
            </a:p>
          </p:txBody>
        </p:sp>
        <p:sp>
          <p:nvSpPr>
            <p:cNvPr id="54" name="Freeform 207">
              <a:extLst>
                <a:ext uri="{FF2B5EF4-FFF2-40B4-BE49-F238E27FC236}">
                  <a16:creationId xmlns:a16="http://schemas.microsoft.com/office/drawing/2014/main" id="{F2ACEB67-3E28-F24C-90E7-C3B16934B602}"/>
                </a:ext>
              </a:extLst>
            </p:cNvPr>
            <p:cNvSpPr/>
            <p:nvPr/>
          </p:nvSpPr>
          <p:spPr bwMode="auto">
            <a:xfrm>
              <a:off x="2282826" y="2794001"/>
              <a:ext cx="69850" cy="69850"/>
            </a:xfrm>
            <a:custGeom>
              <a:avLst/>
              <a:gdLst>
                <a:gd name="T0" fmla="*/ 36 w 36"/>
                <a:gd name="T1" fmla="*/ 36 h 36"/>
                <a:gd name="T2" fmla="*/ 0 w 36"/>
                <a:gd name="T3" fmla="*/ 0 h 36"/>
                <a:gd name="T4" fmla="*/ 8 w 36"/>
                <a:gd name="T5" fmla="*/ 0 h 36"/>
                <a:gd name="T6" fmla="*/ 36 w 36"/>
                <a:gd name="T7" fmla="*/ 28 h 36"/>
                <a:gd name="T8" fmla="*/ 36 w 36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6" extrusionOk="0">
                  <a:moveTo>
                    <a:pt x="36" y="36"/>
                  </a:moveTo>
                  <a:cubicBezTo>
                    <a:pt x="16" y="36"/>
                    <a:pt x="0" y="2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6"/>
                    <a:pt x="21" y="28"/>
                    <a:pt x="36" y="28"/>
                  </a:cubicBezTo>
                  <a:lnTo>
                    <a:pt x="36" y="3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defRPr/>
              </a:pPr>
              <a:endParaRPr lang="ru-RU" sz="1450">
                <a:latin typeface="Calibri Light"/>
              </a:endParaRPr>
            </a:p>
          </p:txBody>
        </p:sp>
      </p:grpSp>
      <p:sp>
        <p:nvSpPr>
          <p:cNvPr id="55" name="Номер слайда 2">
            <a:extLst>
              <a:ext uri="{FF2B5EF4-FFF2-40B4-BE49-F238E27FC236}">
                <a16:creationId xmlns:a16="http://schemas.microsoft.com/office/drawing/2014/main" id="{C9CFE25D-776B-8B40-BEC3-97574A7287AB}"/>
              </a:ext>
            </a:extLst>
          </p:cNvPr>
          <p:cNvSpPr txBox="1">
            <a:spLocks/>
          </p:cNvSpPr>
          <p:nvPr/>
        </p:nvSpPr>
        <p:spPr bwMode="auto">
          <a:xfrm>
            <a:off x="152400" y="152400"/>
            <a:ext cx="0" cy="0"/>
          </a:xfrm>
        </p:spPr>
        <p:txBody>
          <a:bodyPr/>
          <a:lstStyle>
            <a:defPPr>
              <a:defRPr lang="ru-RU"/>
            </a:defPPr>
            <a:lvl1pPr marL="0" algn="l" defTabSz="779252">
              <a:defRPr sz="1534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9626" algn="l" defTabSz="779252">
              <a:defRPr sz="1534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9252" algn="l" defTabSz="779252">
              <a:defRPr sz="1534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878" algn="l" defTabSz="779252">
              <a:defRPr sz="1534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8503" algn="l" defTabSz="779252">
              <a:defRPr sz="1534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48129" algn="l" defTabSz="779252">
              <a:defRPr sz="1534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7755" algn="l" defTabSz="779252">
              <a:defRPr sz="1534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7381" algn="l" defTabSz="779252">
              <a:defRPr sz="1534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17007" algn="l" defTabSz="779252">
              <a:defRPr sz="1534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6D81A9D1-C270-4355-9B56-3AE144E0D542}" type="slidenum">
              <a:rPr lang="ru-RU" smtClean="0">
                <a:solidFill>
                  <a:schemeClr val="bg1"/>
                </a:solidFill>
              </a:rPr>
              <a:pPr>
                <a:defRPr/>
              </a:pPr>
              <a:t>12</a:t>
            </a:fld>
            <a:endParaRPr lang="ru-RU">
              <a:solidFill>
                <a:schemeClr val="bg1"/>
              </a:solidFill>
            </a:endParaRPr>
          </a:p>
        </p:txBody>
      </p:sp>
      <p:sp>
        <p:nvSpPr>
          <p:cNvPr id="56" name="Текст 1">
            <a:extLst>
              <a:ext uri="{FF2B5EF4-FFF2-40B4-BE49-F238E27FC236}">
                <a16:creationId xmlns:a16="http://schemas.microsoft.com/office/drawing/2014/main" id="{11FB4655-9231-F240-B3D8-FA5FE919D806}"/>
              </a:ext>
            </a:extLst>
          </p:cNvPr>
          <p:cNvSpPr txBox="1"/>
          <p:nvPr/>
        </p:nvSpPr>
        <p:spPr bwMode="auto">
          <a:xfrm>
            <a:off x="251520" y="241157"/>
            <a:ext cx="7121206" cy="472083"/>
          </a:xfrm>
          <a:prstGeom prst="rect">
            <a:avLst/>
          </a:prstGeom>
        </p:spPr>
        <p:txBody>
          <a:bodyPr/>
          <a:lstStyle>
            <a:lvl1pPr indent="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800" b="1">
                <a:solidFill>
                  <a:schemeClr val="bg1"/>
                </a:solidFill>
                <a:latin typeface="Montserrat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9pPr>
          </a:lstStyle>
          <a:p>
            <a:pPr>
              <a:defRPr/>
            </a:pPr>
            <a:r>
              <a:rPr lang="ru-RU" sz="1600" b="0" dirty="0">
                <a:solidFill>
                  <a:srgbClr val="6BA63F"/>
                </a:solidFill>
                <a:latin typeface="Calibri Light"/>
              </a:rPr>
              <a:t>ПЛАТФОРМА ДЛЯ ПУТЕШЕСТВЕННИКОВ «СВОЁ РОДНОЕ.ЗА ГОРОДОМ»</a:t>
            </a:r>
          </a:p>
        </p:txBody>
      </p:sp>
    </p:spTree>
    <p:extLst>
      <p:ext uri="{BB962C8B-B14F-4D97-AF65-F5344CB8AC3E}">
        <p14:creationId xmlns:p14="http://schemas.microsoft.com/office/powerpoint/2010/main" val="27140025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 bwMode="auto">
          <a:xfrm>
            <a:off x="539552" y="1330100"/>
            <a:ext cx="8064896" cy="3041850"/>
          </a:xfrm>
          <a:prstGeom prst="rect">
            <a:avLst/>
          </a:prstGeom>
          <a:solidFill>
            <a:srgbClr val="B5D4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9" name="Рисунок 8" descr="Изображение выглядит как трава, сельскохозяйственная машина, наружный объект&#10;&#10;Автоматически созданное описание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1">
            <a:off x="543622" y="1841810"/>
            <a:ext cx="5439457" cy="253014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210087" y="1406324"/>
            <a:ext cx="1522552" cy="29534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0" y="470156"/>
            <a:ext cx="9144000" cy="859944"/>
          </a:xfrm>
          <a:prstGeom prst="rect">
            <a:avLst/>
          </a:prstGeom>
        </p:spPr>
      </p:pic>
      <p:sp>
        <p:nvSpPr>
          <p:cNvPr id="7" name="Текст 3"/>
          <p:cNvSpPr txBox="1"/>
          <p:nvPr/>
        </p:nvSpPr>
        <p:spPr bwMode="auto">
          <a:xfrm>
            <a:off x="968280" y="4178727"/>
            <a:ext cx="7080920" cy="230381"/>
          </a:xfrm>
        </p:spPr>
        <p:txBody>
          <a:bodyPr>
            <a:no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sz="1350">
              <a:solidFill>
                <a:srgbClr val="6BA63F"/>
              </a:solidFill>
            </a:endParaRPr>
          </a:p>
        </p:txBody>
      </p:sp>
      <p:sp>
        <p:nvSpPr>
          <p:cNvPr id="10" name="Текст 3"/>
          <p:cNvSpPr txBox="1"/>
          <p:nvPr/>
        </p:nvSpPr>
        <p:spPr bwMode="auto">
          <a:xfrm>
            <a:off x="251520" y="4559238"/>
            <a:ext cx="7920930" cy="445469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marL="0" indent="0" algn="l" defTabSz="742931">
              <a:lnSpc>
                <a:spcPct val="90000"/>
              </a:lnSpc>
              <a:spcBef>
                <a:spcPts val="813"/>
              </a:spcBef>
              <a:buFont typeface="Arial"/>
              <a:buNone/>
              <a:defRPr sz="195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557199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95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28664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65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00130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55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671596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55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043061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5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527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5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5993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5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459" indent="-185733" algn="l" defTabSz="74293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5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600">
                <a:solidFill>
                  <a:srgbClr val="6BA63F"/>
                </a:solidFill>
              </a:rPr>
              <a:t>ПЛАТФОРМА «СВОЁ ФЕРМЕРСТВО» ОТ РОССЕЛЬХОЗБАНКА</a:t>
            </a:r>
            <a:endParaRPr sz="160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6349812" y="1719888"/>
            <a:ext cx="1522552" cy="2953456"/>
          </a:xfrm>
          <a:prstGeom prst="rect">
            <a:avLst/>
          </a:prstGeom>
        </p:spPr>
      </p:pic>
      <p:pic>
        <p:nvPicPr>
          <p:cNvPr id="2050" name="Picture 2" descr="F:\svoefermerstvo.png"/>
          <p:cNvPicPr>
            <a:picLocks noChangeAspect="1" noChangeArrowheads="1"/>
          </p:cNvPicPr>
          <p:nvPr/>
        </p:nvPicPr>
        <p:blipFill>
          <a:blip r:embed="rId6"/>
          <a:stretch/>
        </p:blipFill>
        <p:spPr bwMode="auto">
          <a:xfrm>
            <a:off x="6732240" y="3813400"/>
            <a:ext cx="1050243" cy="10502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1" name="Прямоугольник: скругленные углы 1"/>
          <p:cNvSpPr/>
          <p:nvPr/>
        </p:nvSpPr>
        <p:spPr bwMode="auto">
          <a:xfrm>
            <a:off x="558966" y="3764764"/>
            <a:ext cx="5139434" cy="823210"/>
          </a:xfrm>
          <a:prstGeom prst="roundRect">
            <a:avLst>
              <a:gd name="adj" fmla="val 3995"/>
            </a:avLst>
          </a:prstGeom>
          <a:noFill/>
          <a:ln w="12700">
            <a:solidFill>
              <a:srgbClr val="6BA63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8" rIns="21938" rtlCol="0" anchor="t"/>
          <a:lstStyle/>
          <a:p>
            <a:pPr>
              <a:lnSpc>
                <a:spcPct val="150000"/>
              </a:lnSpc>
              <a:defRPr/>
            </a:pPr>
            <a:endParaRPr lang="ru-RU" sz="700">
              <a:solidFill>
                <a:schemeClr val="tx1"/>
              </a:solidFill>
              <a:latin typeface="Calibri Light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395536" y="3669221"/>
            <a:ext cx="434402" cy="29664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sz="1150"/>
          </a:p>
        </p:txBody>
      </p:sp>
      <p:sp>
        <p:nvSpPr>
          <p:cNvPr id="45" name="Текст 1"/>
          <p:cNvSpPr txBox="1"/>
          <p:nvPr/>
        </p:nvSpPr>
        <p:spPr bwMode="auto">
          <a:xfrm>
            <a:off x="251520" y="187521"/>
            <a:ext cx="6377955" cy="472082"/>
          </a:xfrm>
          <a:prstGeom prst="rect">
            <a:avLst/>
          </a:prstGeom>
        </p:spPr>
        <p:txBody>
          <a:bodyPr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1600">
                <a:solidFill>
                  <a:srgbClr val="6BA63F"/>
                </a:solidFill>
                <a:latin typeface="Calibri Light"/>
              </a:rPr>
              <a:t>В2В МАРКЕТПЛЕЙС ТОВАРОВ «СВОЁ ФЕРМЕРСТВО»</a:t>
            </a:r>
            <a:endParaRPr sz="1600"/>
          </a:p>
        </p:txBody>
      </p:sp>
      <p:sp>
        <p:nvSpPr>
          <p:cNvPr id="62" name="Прямоугольник 61"/>
          <p:cNvSpPr/>
          <p:nvPr/>
        </p:nvSpPr>
        <p:spPr bwMode="auto">
          <a:xfrm>
            <a:off x="341123" y="620445"/>
            <a:ext cx="6154167" cy="461665"/>
          </a:xfrm>
          <a:prstGeom prst="rect">
            <a:avLst/>
          </a:prstGeom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buClr>
                <a:schemeClr val="accent1"/>
              </a:buClr>
              <a:defRPr/>
            </a:pPr>
            <a:r>
              <a:rPr lang="ru-RU" sz="750">
                <a:solidFill>
                  <a:schemeClr val="bg1">
                    <a:lumMod val="50000"/>
                  </a:schemeClr>
                </a:solidFill>
                <a:latin typeface="Calibri Light"/>
                <a:ea typeface="Arial"/>
                <a:cs typeface="Segoe UI"/>
              </a:rPr>
              <a:t>РАСТУЩИЕ ТРЕБОВАНИЯ  КЛИЕНТОВ К ЦИФРОВИЗАЦИИ ПОКУПОК, ПЕРЕХОД В ОНЛАЙН И РОСТ ТРЕБОВАНИЙ К СКОРОСТИ И КАЧЕСТВУ ПОЛУЧАЕМЫХ УСЛУГ СТАЛИ ОДНИМ</a:t>
            </a:r>
            <a:r>
              <a:rPr lang="en-US" sz="750">
                <a:solidFill>
                  <a:schemeClr val="bg1">
                    <a:lumMod val="50000"/>
                  </a:schemeClr>
                </a:solidFill>
                <a:latin typeface="Calibri Light"/>
                <a:ea typeface="Arial"/>
                <a:cs typeface="Segoe UI"/>
              </a:rPr>
              <a:t> </a:t>
            </a:r>
            <a:r>
              <a:rPr lang="ru-RU" sz="750">
                <a:solidFill>
                  <a:schemeClr val="bg1">
                    <a:lumMod val="50000"/>
                  </a:schemeClr>
                </a:solidFill>
                <a:latin typeface="Calibri Light"/>
                <a:ea typeface="Arial"/>
                <a:cs typeface="Segoe UI"/>
              </a:rPr>
              <a:t>ИЗ ГЛАВНЫХ ДРАЙВЕРОВ РАЗВИТИЯ МАРКЕТПЛЕЙСА. </a:t>
            </a:r>
            <a:endParaRPr sz="1150"/>
          </a:p>
          <a:p>
            <a:pPr>
              <a:buClr>
                <a:schemeClr val="accent1"/>
              </a:buClr>
              <a:defRPr/>
            </a:pPr>
            <a:r>
              <a:rPr lang="ru-RU" sz="750">
                <a:solidFill>
                  <a:schemeClr val="bg1">
                    <a:lumMod val="50000"/>
                  </a:schemeClr>
                </a:solidFill>
                <a:latin typeface="Calibri Light"/>
                <a:ea typeface="Arial"/>
                <a:cs typeface="Segoe UI"/>
              </a:rPr>
              <a:t>РОССЕЛЬХОЗБАНК ПРЕДСТАВЛЯЕТ РЕШЕНИЕ, КОТОРОЕ ПОЗВОЛИТ ПРЕДСТАВИТЕЛЯМ АГРОБИЗНЕСА ПОЛУЧАТЬ</a:t>
            </a:r>
            <a:r>
              <a:rPr lang="en-US" sz="750">
                <a:solidFill>
                  <a:schemeClr val="bg1">
                    <a:lumMod val="50000"/>
                  </a:schemeClr>
                </a:solidFill>
                <a:latin typeface="Calibri Light"/>
                <a:ea typeface="Arial"/>
                <a:cs typeface="Segoe UI"/>
              </a:rPr>
              <a:t> </a:t>
            </a:r>
            <a:r>
              <a:rPr lang="ru-RU" sz="750">
                <a:solidFill>
                  <a:schemeClr val="bg1">
                    <a:lumMod val="50000"/>
                  </a:schemeClr>
                </a:solidFill>
                <a:latin typeface="Calibri Light"/>
                <a:ea typeface="Arial"/>
                <a:cs typeface="Segoe UI"/>
              </a:rPr>
              <a:t>НЕ ТОЛЬКО СТАБИЛЬНЫЙ ДОСТУП К НЕОБХОДИМЫМ ТОВАРАМ И СЕРВИСАМ, НО ТАКЖЕ И ФИНАНСОВУЮ ПОДДЕРЖКУ БАНКА.</a:t>
            </a:r>
            <a:endParaRPr sz="1150"/>
          </a:p>
        </p:txBody>
      </p:sp>
      <p:sp>
        <p:nvSpPr>
          <p:cNvPr id="64" name="Прямоугольник 63"/>
          <p:cNvSpPr/>
          <p:nvPr/>
        </p:nvSpPr>
        <p:spPr bwMode="auto">
          <a:xfrm>
            <a:off x="823442" y="1935768"/>
            <a:ext cx="1676913" cy="103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anchor="ctr">
            <a:spAutoFit/>
          </a:bodyPr>
          <a:lstStyle/>
          <a:p>
            <a:pPr>
              <a:defRPr/>
            </a:pPr>
            <a:r>
              <a:rPr lang="ru-RU" sz="700">
                <a:solidFill>
                  <a:srgbClr val="6BA63F"/>
                </a:solidFill>
                <a:latin typeface="Calibri Light"/>
              </a:rPr>
              <a:t>ПРОСТОЙ ПРОЦЕСС ЗАКАЗА</a:t>
            </a:r>
            <a:endParaRPr sz="1150"/>
          </a:p>
        </p:txBody>
      </p:sp>
      <p:sp>
        <p:nvSpPr>
          <p:cNvPr id="65" name="Прямоугольник 64"/>
          <p:cNvSpPr/>
          <p:nvPr/>
        </p:nvSpPr>
        <p:spPr bwMode="auto">
          <a:xfrm>
            <a:off x="823441" y="2949459"/>
            <a:ext cx="1831653" cy="103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anchor="t">
            <a:spAutoFit/>
          </a:bodyPr>
          <a:lstStyle/>
          <a:p>
            <a:pPr>
              <a:defRPr/>
            </a:pPr>
            <a:r>
              <a:rPr lang="ru-RU" sz="700">
                <a:solidFill>
                  <a:srgbClr val="6BA63F"/>
                </a:solidFill>
                <a:latin typeface="Calibri Light"/>
              </a:rPr>
              <a:t>ФИНАНСИРОВАНИЕ</a:t>
            </a:r>
            <a:endParaRPr sz="1150"/>
          </a:p>
        </p:txBody>
      </p:sp>
      <p:sp>
        <p:nvSpPr>
          <p:cNvPr id="66" name="Прямоугольник 65"/>
          <p:cNvSpPr/>
          <p:nvPr/>
        </p:nvSpPr>
        <p:spPr bwMode="auto">
          <a:xfrm>
            <a:off x="823441" y="1642047"/>
            <a:ext cx="4792792" cy="253916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lvl="0">
              <a:defRPr/>
            </a:pPr>
            <a:r>
              <a:rPr lang="ru-RU" sz="850">
                <a:latin typeface="Calibri Light"/>
              </a:rPr>
              <a:t>Мы собрали полный каталог товаров, необходимых для ведения бизнеса, здесь покупатель найдет для себя не только популярные, но и уникальные товары. Акции, скидки и предложения от наших партнеров </a:t>
            </a:r>
            <a:endParaRPr sz="1150"/>
          </a:p>
        </p:txBody>
      </p:sp>
      <p:sp>
        <p:nvSpPr>
          <p:cNvPr id="67" name="Прямоугольник 66"/>
          <p:cNvSpPr/>
          <p:nvPr/>
        </p:nvSpPr>
        <p:spPr bwMode="auto">
          <a:xfrm>
            <a:off x="823440" y="2473577"/>
            <a:ext cx="2200329" cy="1067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anchor="ctr">
            <a:spAutoFit/>
          </a:bodyPr>
          <a:lstStyle/>
          <a:p>
            <a:pPr>
              <a:defRPr/>
            </a:pPr>
            <a:r>
              <a:rPr lang="ru-RU" sz="700">
                <a:solidFill>
                  <a:srgbClr val="6BA63F"/>
                </a:solidFill>
                <a:latin typeface="Calibri Light"/>
              </a:rPr>
              <a:t>УДОБНАЯ НАВИГАЦИЯ ПО КАТАЛОГУ</a:t>
            </a:r>
            <a:endParaRPr sz="1150"/>
          </a:p>
        </p:txBody>
      </p:sp>
      <p:sp>
        <p:nvSpPr>
          <p:cNvPr id="68" name="Прямоугольник 67"/>
          <p:cNvSpPr/>
          <p:nvPr/>
        </p:nvSpPr>
        <p:spPr bwMode="auto">
          <a:xfrm>
            <a:off x="823441" y="2666576"/>
            <a:ext cx="4715931" cy="363255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defRPr/>
            </a:pPr>
            <a:r>
              <a:rPr lang="ru-RU" sz="850">
                <a:solidFill>
                  <a:schemeClr val="tx1"/>
                </a:solidFill>
                <a:latin typeface="Calibri Light"/>
              </a:rPr>
              <a:t>Умный поиск поможет с легкостью отыскать необходимый товар по любому параметру: названию, производителю, продавцу, описанию. Удобные фильтры и параметры сравнения</a:t>
            </a:r>
            <a:endParaRPr sz="1150"/>
          </a:p>
        </p:txBody>
      </p:sp>
      <p:sp>
        <p:nvSpPr>
          <p:cNvPr id="69" name="Прямоугольник 68"/>
          <p:cNvSpPr/>
          <p:nvPr/>
        </p:nvSpPr>
        <p:spPr bwMode="auto">
          <a:xfrm>
            <a:off x="823441" y="2072193"/>
            <a:ext cx="4778594" cy="625322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defRPr/>
            </a:pPr>
            <a:r>
              <a:rPr lang="ru-RU" sz="850">
                <a:solidFill>
                  <a:schemeClr val="tx1"/>
                </a:solidFill>
                <a:latin typeface="Calibri Light"/>
              </a:rPr>
              <a:t>Заказать необходимый товар можно уже привычным всем способом, просто добавив его в корзину, если есть сомнения или хочется обговорить условия и задать вопросы, можно связаться напрямую с продавцом</a:t>
            </a:r>
            <a:endParaRPr sz="1150"/>
          </a:p>
        </p:txBody>
      </p:sp>
      <p:sp>
        <p:nvSpPr>
          <p:cNvPr id="70" name="Прямоугольник 69"/>
          <p:cNvSpPr/>
          <p:nvPr/>
        </p:nvSpPr>
        <p:spPr bwMode="auto">
          <a:xfrm>
            <a:off x="823441" y="3119766"/>
            <a:ext cx="4721714" cy="625322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defRPr/>
            </a:pPr>
            <a:r>
              <a:rPr lang="ru-RU" sz="850">
                <a:solidFill>
                  <a:schemeClr val="tx1"/>
                </a:solidFill>
                <a:latin typeface="Calibri Light"/>
              </a:rPr>
              <a:t>Мы предусмотрели простой доступк банковским услугам и финансированию прямо из карточки товара</a:t>
            </a:r>
            <a:endParaRPr sz="1150"/>
          </a:p>
        </p:txBody>
      </p:sp>
      <p:sp>
        <p:nvSpPr>
          <p:cNvPr id="72" name="TextBox 71"/>
          <p:cNvSpPr txBox="1"/>
          <p:nvPr/>
        </p:nvSpPr>
        <p:spPr bwMode="auto">
          <a:xfrm>
            <a:off x="815825" y="3965863"/>
            <a:ext cx="69602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600">
                <a:latin typeface="Calibri Light"/>
              </a:rPr>
              <a:t>Сельхозтехника</a:t>
            </a:r>
            <a:endParaRPr sz="1150"/>
          </a:p>
        </p:txBody>
      </p:sp>
      <p:sp>
        <p:nvSpPr>
          <p:cNvPr id="76" name="TextBox 75"/>
          <p:cNvSpPr txBox="1"/>
          <p:nvPr/>
        </p:nvSpPr>
        <p:spPr bwMode="auto">
          <a:xfrm>
            <a:off x="826261" y="4243545"/>
            <a:ext cx="63660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600">
                <a:latin typeface="Calibri Light"/>
              </a:rPr>
              <a:t>Семена</a:t>
            </a:r>
            <a:endParaRPr sz="1150"/>
          </a:p>
        </p:txBody>
      </p:sp>
      <p:sp>
        <p:nvSpPr>
          <p:cNvPr id="78" name="TextBox 77"/>
          <p:cNvSpPr txBox="1"/>
          <p:nvPr/>
        </p:nvSpPr>
        <p:spPr bwMode="auto">
          <a:xfrm>
            <a:off x="2318711" y="3965863"/>
            <a:ext cx="61977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600">
                <a:latin typeface="Calibri Light"/>
              </a:rPr>
              <a:t>Удобрения</a:t>
            </a:r>
            <a:endParaRPr sz="1150"/>
          </a:p>
        </p:txBody>
      </p:sp>
      <p:sp>
        <p:nvSpPr>
          <p:cNvPr id="80" name="TextBox 79"/>
          <p:cNvSpPr txBox="1"/>
          <p:nvPr/>
        </p:nvSpPr>
        <p:spPr bwMode="auto">
          <a:xfrm>
            <a:off x="2324364" y="4243545"/>
            <a:ext cx="1361869" cy="182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600">
                <a:latin typeface="Calibri Light"/>
              </a:rPr>
              <a:t>Средства защиты растений</a:t>
            </a:r>
            <a:endParaRPr sz="1150"/>
          </a:p>
        </p:txBody>
      </p:sp>
      <p:sp>
        <p:nvSpPr>
          <p:cNvPr id="82" name="TextBox 81"/>
          <p:cNvSpPr txBox="1"/>
          <p:nvPr/>
        </p:nvSpPr>
        <p:spPr bwMode="auto">
          <a:xfrm>
            <a:off x="1583605" y="3965863"/>
            <a:ext cx="61976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600">
                <a:latin typeface="Calibri Light"/>
              </a:rPr>
              <a:t>Зерно</a:t>
            </a:r>
            <a:endParaRPr sz="1150"/>
          </a:p>
        </p:txBody>
      </p:sp>
      <p:sp>
        <p:nvSpPr>
          <p:cNvPr id="84" name="TextBox 83"/>
          <p:cNvSpPr txBox="1"/>
          <p:nvPr/>
        </p:nvSpPr>
        <p:spPr bwMode="auto">
          <a:xfrm>
            <a:off x="1582860" y="4243545"/>
            <a:ext cx="61976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600">
                <a:latin typeface="Calibri Light"/>
              </a:rPr>
              <a:t>Корма</a:t>
            </a:r>
            <a:endParaRPr sz="1150"/>
          </a:p>
        </p:txBody>
      </p:sp>
      <p:sp>
        <p:nvSpPr>
          <p:cNvPr id="86" name="TextBox 85"/>
          <p:cNvSpPr txBox="1"/>
          <p:nvPr/>
        </p:nvSpPr>
        <p:spPr bwMode="auto">
          <a:xfrm>
            <a:off x="3812014" y="3972027"/>
            <a:ext cx="61976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600">
                <a:latin typeface="Calibri Light"/>
              </a:rPr>
              <a:t>Животные</a:t>
            </a:r>
            <a:endParaRPr sz="1150"/>
          </a:p>
        </p:txBody>
      </p:sp>
      <p:sp>
        <p:nvSpPr>
          <p:cNvPr id="90" name="TextBox 89"/>
          <p:cNvSpPr txBox="1"/>
          <p:nvPr/>
        </p:nvSpPr>
        <p:spPr bwMode="auto">
          <a:xfrm>
            <a:off x="4580349" y="3972027"/>
            <a:ext cx="103588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600">
                <a:latin typeface="Calibri Light"/>
              </a:rPr>
              <a:t>Посадочные материалы</a:t>
            </a:r>
            <a:endParaRPr sz="1150"/>
          </a:p>
        </p:txBody>
      </p:sp>
      <p:sp>
        <p:nvSpPr>
          <p:cNvPr id="92" name="TextBox 91"/>
          <p:cNvSpPr txBox="1"/>
          <p:nvPr/>
        </p:nvSpPr>
        <p:spPr bwMode="auto">
          <a:xfrm>
            <a:off x="3055415" y="3972027"/>
            <a:ext cx="66556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600">
                <a:latin typeface="Calibri Light"/>
              </a:rPr>
              <a:t>Оборудование</a:t>
            </a:r>
            <a:endParaRPr sz="1150"/>
          </a:p>
        </p:txBody>
      </p:sp>
      <p:sp>
        <p:nvSpPr>
          <p:cNvPr id="94" name="Прямоугольник 93"/>
          <p:cNvSpPr/>
          <p:nvPr/>
        </p:nvSpPr>
        <p:spPr bwMode="auto">
          <a:xfrm>
            <a:off x="823442" y="1458520"/>
            <a:ext cx="1831653" cy="103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anchor="ctr">
            <a:spAutoFit/>
          </a:bodyPr>
          <a:lstStyle/>
          <a:p>
            <a:pPr>
              <a:defRPr/>
            </a:pPr>
            <a:r>
              <a:rPr lang="ru-RU" sz="700">
                <a:solidFill>
                  <a:srgbClr val="6BA63F"/>
                </a:solidFill>
                <a:latin typeface="Calibri Light"/>
              </a:rPr>
              <a:t>КАТАЛОГ ТОВАРОВ</a:t>
            </a:r>
            <a:endParaRPr sz="1150"/>
          </a:p>
        </p:txBody>
      </p:sp>
      <p:sp>
        <p:nvSpPr>
          <p:cNvPr id="41" name="Текст 6"/>
          <p:cNvSpPr txBox="1"/>
          <p:nvPr/>
        </p:nvSpPr>
        <p:spPr bwMode="auto">
          <a:xfrm>
            <a:off x="6630781" y="1875745"/>
            <a:ext cx="1181579" cy="617541"/>
          </a:xfrm>
          <a:prstGeom prst="rect">
            <a:avLst/>
          </a:prstGeom>
          <a:noFill/>
          <a:ln>
            <a:noFill/>
          </a:ln>
          <a:effectLst>
            <a:outerShdw blurRad="88900" dist="38100" dir="5400000" algn="ctr" rotWithShape="0">
              <a:srgbClr val="000000">
                <a:alpha val="10000"/>
              </a:srgbClr>
            </a:outerShdw>
          </a:effectLst>
        </p:spPr>
        <p:txBody>
          <a:bodyPr wrap="square">
            <a:sp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1450" b="1">
                <a:solidFill>
                  <a:srgbClr val="6BA63F"/>
                </a:solidFill>
                <a:latin typeface="Calibri Light"/>
              </a:rPr>
              <a:t>10 000</a:t>
            </a:r>
            <a:r>
              <a:rPr lang="en-US" sz="1000" b="1">
                <a:latin typeface="Calibri Light"/>
              </a:rPr>
              <a:t/>
            </a:r>
            <a:br>
              <a:rPr lang="en-US" sz="1000" b="1">
                <a:latin typeface="Calibri Light"/>
              </a:rPr>
            </a:br>
            <a:r>
              <a:rPr lang="ru-RU" sz="1000">
                <a:latin typeface="Calibri Light"/>
              </a:rPr>
              <a:t>Партнеров</a:t>
            </a:r>
            <a:br>
              <a:rPr lang="ru-RU" sz="1000">
                <a:latin typeface="Calibri Light"/>
              </a:rPr>
            </a:br>
            <a:r>
              <a:rPr lang="ru-RU" sz="1000">
                <a:latin typeface="Calibri Light"/>
              </a:rPr>
              <a:t>и поставщиков</a:t>
            </a:r>
            <a:endParaRPr sz="2100"/>
          </a:p>
        </p:txBody>
      </p:sp>
      <p:sp>
        <p:nvSpPr>
          <p:cNvPr id="42" name="Прямоугольник 41"/>
          <p:cNvSpPr/>
          <p:nvPr/>
        </p:nvSpPr>
        <p:spPr bwMode="auto">
          <a:xfrm>
            <a:off x="6570269" y="3001545"/>
            <a:ext cx="1181651" cy="464855"/>
          </a:xfrm>
          <a:prstGeom prst="rect">
            <a:avLst/>
          </a:prstGeom>
          <a:noFill/>
          <a:ln>
            <a:noFill/>
          </a:ln>
          <a:effectLst>
            <a:outerShdw blurRad="88900" dist="38100" dir="5400000" algn="ctr" rotWithShape="0">
              <a:srgbClr val="000000">
                <a:alpha val="10000"/>
              </a:srgb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50" b="1">
                <a:solidFill>
                  <a:srgbClr val="6BA63F"/>
                </a:solidFill>
                <a:latin typeface="Calibri Light"/>
              </a:rPr>
              <a:t>1 600 000</a:t>
            </a:r>
            <a:r>
              <a:rPr lang="ru-RU" sz="1450" b="1">
                <a:latin typeface="Calibri Light"/>
              </a:rPr>
              <a:t/>
            </a:r>
            <a:br>
              <a:rPr lang="ru-RU" sz="1450" b="1">
                <a:latin typeface="Calibri Light"/>
              </a:rPr>
            </a:br>
            <a:r>
              <a:rPr lang="ru-RU" sz="1000">
                <a:latin typeface="Calibri Light"/>
              </a:rPr>
              <a:t>товаров для АПК</a:t>
            </a:r>
            <a:endParaRPr sz="1150"/>
          </a:p>
        </p:txBody>
      </p:sp>
      <p:sp>
        <p:nvSpPr>
          <p:cNvPr id="43" name="Прямоугольник с двумя учесеченными противолежащими углами 21"/>
          <p:cNvSpPr/>
          <p:nvPr/>
        </p:nvSpPr>
        <p:spPr bwMode="auto">
          <a:xfrm>
            <a:off x="6495677" y="1687582"/>
            <a:ext cx="1093345" cy="885587"/>
          </a:xfrm>
          <a:prstGeom prst="snip2DiagRect">
            <a:avLst>
              <a:gd name="adj1" fmla="val 0"/>
              <a:gd name="adj2" fmla="val 16667"/>
            </a:avLst>
          </a:prstGeom>
          <a:noFill/>
          <a:ln w="12700">
            <a:solidFill>
              <a:srgbClr val="6BA6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100">
              <a:solidFill>
                <a:schemeClr val="tx1"/>
              </a:solidFill>
              <a:latin typeface="Calibri Light"/>
            </a:endParaRPr>
          </a:p>
        </p:txBody>
      </p:sp>
      <p:sp>
        <p:nvSpPr>
          <p:cNvPr id="44" name="Прямоугольник с двумя учесеченными противолежащими углами 22"/>
          <p:cNvSpPr/>
          <p:nvPr/>
        </p:nvSpPr>
        <p:spPr bwMode="auto">
          <a:xfrm>
            <a:off x="6495678" y="2838343"/>
            <a:ext cx="1093345" cy="831743"/>
          </a:xfrm>
          <a:prstGeom prst="snip2DiagRect">
            <a:avLst>
              <a:gd name="adj1" fmla="val 0"/>
              <a:gd name="adj2" fmla="val 16667"/>
            </a:avLst>
          </a:prstGeom>
          <a:noFill/>
          <a:ln w="12700">
            <a:solidFill>
              <a:srgbClr val="6BA6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100">
              <a:solidFill>
                <a:schemeClr val="tx1"/>
              </a:solidFill>
              <a:latin typeface="Calibri Light"/>
            </a:endParaRPr>
          </a:p>
        </p:txBody>
      </p:sp>
      <p:cxnSp>
        <p:nvCxnSpPr>
          <p:cNvPr id="46" name="Прямая соединительная линия 45"/>
          <p:cNvCxnSpPr>
            <a:cxnSpLocks/>
            <a:endCxn id="50" idx="0"/>
          </p:cNvCxnSpPr>
          <p:nvPr/>
        </p:nvCxnSpPr>
        <p:spPr bwMode="auto">
          <a:xfrm flipH="1">
            <a:off x="584061" y="1541639"/>
            <a:ext cx="1156" cy="1369806"/>
          </a:xfrm>
          <a:prstGeom prst="line">
            <a:avLst/>
          </a:prstGeom>
          <a:ln w="12700">
            <a:solidFill>
              <a:srgbClr val="6BA6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Овал 46"/>
          <p:cNvSpPr/>
          <p:nvPr/>
        </p:nvSpPr>
        <p:spPr bwMode="auto">
          <a:xfrm>
            <a:off x="496061" y="1419622"/>
            <a:ext cx="176000" cy="176000"/>
          </a:xfrm>
          <a:prstGeom prst="ellipse">
            <a:avLst/>
          </a:prstGeom>
          <a:solidFill>
            <a:schemeClr val="bg1"/>
          </a:solidFill>
          <a:ln>
            <a:solidFill>
              <a:srgbClr val="6BA6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defRPr/>
            </a:pPr>
            <a:r>
              <a:rPr lang="ru-RU" sz="850" b="1">
                <a:solidFill>
                  <a:srgbClr val="6BA63F"/>
                </a:solidFill>
                <a:latin typeface="Calibri Light"/>
              </a:rPr>
              <a:t>1</a:t>
            </a:r>
            <a:endParaRPr sz="1150"/>
          </a:p>
        </p:txBody>
      </p:sp>
      <p:sp>
        <p:nvSpPr>
          <p:cNvPr id="48" name="Овал 47"/>
          <p:cNvSpPr/>
          <p:nvPr/>
        </p:nvSpPr>
        <p:spPr bwMode="auto">
          <a:xfrm>
            <a:off x="496061" y="1900645"/>
            <a:ext cx="176000" cy="176000"/>
          </a:xfrm>
          <a:prstGeom prst="ellipse">
            <a:avLst/>
          </a:prstGeom>
          <a:solidFill>
            <a:schemeClr val="bg1"/>
          </a:solidFill>
          <a:ln>
            <a:solidFill>
              <a:srgbClr val="6BA6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defRPr/>
            </a:pPr>
            <a:r>
              <a:rPr lang="ru-RU" sz="850" b="1">
                <a:solidFill>
                  <a:srgbClr val="6BA63F"/>
                </a:solidFill>
                <a:latin typeface="Calibri Light"/>
              </a:rPr>
              <a:t>2</a:t>
            </a:r>
            <a:endParaRPr sz="1150"/>
          </a:p>
        </p:txBody>
      </p:sp>
      <p:sp>
        <p:nvSpPr>
          <p:cNvPr id="49" name="Овал 48"/>
          <p:cNvSpPr/>
          <p:nvPr/>
        </p:nvSpPr>
        <p:spPr bwMode="auto">
          <a:xfrm>
            <a:off x="496060" y="2429922"/>
            <a:ext cx="176000" cy="176000"/>
          </a:xfrm>
          <a:prstGeom prst="ellipse">
            <a:avLst/>
          </a:prstGeom>
          <a:solidFill>
            <a:schemeClr val="bg1"/>
          </a:solidFill>
          <a:ln>
            <a:solidFill>
              <a:srgbClr val="6BA6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defRPr/>
            </a:pPr>
            <a:r>
              <a:rPr lang="ru-RU" sz="850" b="1">
                <a:solidFill>
                  <a:srgbClr val="6BA63F"/>
                </a:solidFill>
                <a:latin typeface="Calibri Light"/>
              </a:rPr>
              <a:t>3</a:t>
            </a:r>
            <a:endParaRPr sz="1150"/>
          </a:p>
        </p:txBody>
      </p:sp>
      <p:sp>
        <p:nvSpPr>
          <p:cNvPr id="50" name="Овал 49"/>
          <p:cNvSpPr/>
          <p:nvPr/>
        </p:nvSpPr>
        <p:spPr bwMode="auto">
          <a:xfrm>
            <a:off x="496060" y="2911446"/>
            <a:ext cx="176000" cy="176000"/>
          </a:xfrm>
          <a:prstGeom prst="ellipse">
            <a:avLst/>
          </a:prstGeom>
          <a:solidFill>
            <a:schemeClr val="bg1"/>
          </a:solidFill>
          <a:ln>
            <a:solidFill>
              <a:srgbClr val="6BA6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defRPr/>
            </a:pPr>
            <a:r>
              <a:rPr lang="ru-RU" sz="850" b="1">
                <a:solidFill>
                  <a:srgbClr val="6BA63F"/>
                </a:solidFill>
                <a:latin typeface="Calibri Light"/>
              </a:rPr>
              <a:t>4</a:t>
            </a:r>
            <a:endParaRPr sz="1150"/>
          </a:p>
        </p:txBody>
      </p:sp>
      <p:sp>
        <p:nvSpPr>
          <p:cNvPr id="3" name="Скругленный прямоугольник 2"/>
          <p:cNvSpPr/>
          <p:nvPr/>
        </p:nvSpPr>
        <p:spPr bwMode="auto">
          <a:xfrm>
            <a:off x="827007" y="3975468"/>
            <a:ext cx="627817" cy="163074"/>
          </a:xfrm>
          <a:prstGeom prst="roundRect">
            <a:avLst>
              <a:gd name="adj" fmla="val 16667"/>
            </a:avLst>
          </a:prstGeom>
          <a:noFill/>
          <a:ln w="6350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sz="1150"/>
          </a:p>
        </p:txBody>
      </p:sp>
      <p:sp>
        <p:nvSpPr>
          <p:cNvPr id="53" name="Скругленный прямоугольник 52"/>
          <p:cNvSpPr/>
          <p:nvPr/>
        </p:nvSpPr>
        <p:spPr bwMode="auto">
          <a:xfrm>
            <a:off x="3058346" y="3976459"/>
            <a:ext cx="627817" cy="163074"/>
          </a:xfrm>
          <a:prstGeom prst="roundRect">
            <a:avLst>
              <a:gd name="adj" fmla="val 16667"/>
            </a:avLst>
          </a:prstGeom>
          <a:noFill/>
          <a:ln w="6350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sz="1150"/>
          </a:p>
        </p:txBody>
      </p:sp>
      <p:sp>
        <p:nvSpPr>
          <p:cNvPr id="54" name="Скругленный прямоугольник 53"/>
          <p:cNvSpPr/>
          <p:nvPr/>
        </p:nvSpPr>
        <p:spPr bwMode="auto">
          <a:xfrm>
            <a:off x="835053" y="4249030"/>
            <a:ext cx="627817" cy="163074"/>
          </a:xfrm>
          <a:prstGeom prst="roundRect">
            <a:avLst>
              <a:gd name="adj" fmla="val 16667"/>
            </a:avLst>
          </a:prstGeom>
          <a:noFill/>
          <a:ln w="6350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sz="1150"/>
          </a:p>
        </p:txBody>
      </p:sp>
      <p:sp>
        <p:nvSpPr>
          <p:cNvPr id="55" name="Скругленный прямоугольник 54"/>
          <p:cNvSpPr/>
          <p:nvPr/>
        </p:nvSpPr>
        <p:spPr bwMode="auto">
          <a:xfrm>
            <a:off x="1575559" y="3975468"/>
            <a:ext cx="627817" cy="163074"/>
          </a:xfrm>
          <a:prstGeom prst="roundRect">
            <a:avLst>
              <a:gd name="adj" fmla="val 16667"/>
            </a:avLst>
          </a:prstGeom>
          <a:noFill/>
          <a:ln w="6350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sz="1150"/>
          </a:p>
        </p:txBody>
      </p:sp>
      <p:sp>
        <p:nvSpPr>
          <p:cNvPr id="56" name="Скругленный прямоугольник 55"/>
          <p:cNvSpPr/>
          <p:nvPr/>
        </p:nvSpPr>
        <p:spPr bwMode="auto">
          <a:xfrm>
            <a:off x="3806899" y="3976459"/>
            <a:ext cx="627817" cy="163074"/>
          </a:xfrm>
          <a:prstGeom prst="roundRect">
            <a:avLst>
              <a:gd name="adj" fmla="val 16667"/>
            </a:avLst>
          </a:prstGeom>
          <a:noFill/>
          <a:ln w="6350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sz="1150"/>
          </a:p>
        </p:txBody>
      </p:sp>
      <p:sp>
        <p:nvSpPr>
          <p:cNvPr id="57" name="Скругленный прямоугольник 56"/>
          <p:cNvSpPr/>
          <p:nvPr/>
        </p:nvSpPr>
        <p:spPr bwMode="auto">
          <a:xfrm>
            <a:off x="1583605" y="4249030"/>
            <a:ext cx="627817" cy="163074"/>
          </a:xfrm>
          <a:prstGeom prst="roundRect">
            <a:avLst>
              <a:gd name="adj" fmla="val 16667"/>
            </a:avLst>
          </a:prstGeom>
          <a:noFill/>
          <a:ln w="6350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sz="1150"/>
          </a:p>
        </p:txBody>
      </p:sp>
      <p:sp>
        <p:nvSpPr>
          <p:cNvPr id="58" name="Скругленный прямоугольник 57"/>
          <p:cNvSpPr/>
          <p:nvPr/>
        </p:nvSpPr>
        <p:spPr bwMode="auto">
          <a:xfrm>
            <a:off x="2310665" y="3975468"/>
            <a:ext cx="627817" cy="163074"/>
          </a:xfrm>
          <a:prstGeom prst="roundRect">
            <a:avLst>
              <a:gd name="adj" fmla="val 16667"/>
            </a:avLst>
          </a:prstGeom>
          <a:noFill/>
          <a:ln w="6350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sz="1150"/>
          </a:p>
        </p:txBody>
      </p:sp>
      <p:sp>
        <p:nvSpPr>
          <p:cNvPr id="59" name="Скругленный прямоугольник 58"/>
          <p:cNvSpPr/>
          <p:nvPr/>
        </p:nvSpPr>
        <p:spPr bwMode="auto">
          <a:xfrm>
            <a:off x="4542004" y="3976459"/>
            <a:ext cx="1003151" cy="163074"/>
          </a:xfrm>
          <a:prstGeom prst="roundRect">
            <a:avLst>
              <a:gd name="adj" fmla="val 16667"/>
            </a:avLst>
          </a:prstGeom>
          <a:noFill/>
          <a:ln w="6350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sz="1150"/>
          </a:p>
        </p:txBody>
      </p:sp>
      <p:sp>
        <p:nvSpPr>
          <p:cNvPr id="60" name="Скругленный прямоугольник 59"/>
          <p:cNvSpPr/>
          <p:nvPr/>
        </p:nvSpPr>
        <p:spPr bwMode="auto">
          <a:xfrm>
            <a:off x="2324364" y="4254340"/>
            <a:ext cx="1361797" cy="163073"/>
          </a:xfrm>
          <a:prstGeom prst="roundRect">
            <a:avLst>
              <a:gd name="adj" fmla="val 16667"/>
            </a:avLst>
          </a:prstGeom>
          <a:noFill/>
          <a:ln w="6350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sz="1150"/>
          </a:p>
        </p:txBody>
      </p:sp>
      <p:sp>
        <p:nvSpPr>
          <p:cNvPr id="93" name="Прямоугольник 92"/>
          <p:cNvSpPr/>
          <p:nvPr/>
        </p:nvSpPr>
        <p:spPr bwMode="auto">
          <a:xfrm>
            <a:off x="807241" y="3711432"/>
            <a:ext cx="1229585" cy="1384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anchor="ctr">
            <a:spAutoFit/>
          </a:bodyPr>
          <a:lstStyle/>
          <a:p>
            <a:pPr>
              <a:defRPr/>
            </a:pPr>
            <a:r>
              <a:rPr lang="ru-RU" sz="900">
                <a:solidFill>
                  <a:srgbClr val="6BA63F"/>
                </a:solidFill>
                <a:highlight>
                  <a:srgbClr val="FFFFFF"/>
                </a:highlight>
                <a:latin typeface="Calibri Light"/>
              </a:rPr>
              <a:t>КАТЕГОРИИ ТОВАРОВ</a:t>
            </a:r>
            <a:endParaRPr sz="1150"/>
          </a:p>
        </p:txBody>
      </p:sp>
      <p:sp>
        <p:nvSpPr>
          <p:cNvPr id="74" name="Овал 73"/>
          <p:cNvSpPr/>
          <p:nvPr/>
        </p:nvSpPr>
        <p:spPr bwMode="auto">
          <a:xfrm>
            <a:off x="426216" y="3687008"/>
            <a:ext cx="264988" cy="264988"/>
          </a:xfrm>
          <a:prstGeom prst="ellips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 sz="1150"/>
          </a:p>
        </p:txBody>
      </p:sp>
      <p:grpSp>
        <p:nvGrpSpPr>
          <p:cNvPr id="87" name="Группа 86"/>
          <p:cNvGrpSpPr/>
          <p:nvPr/>
        </p:nvGrpSpPr>
        <p:grpSpPr bwMode="auto">
          <a:xfrm>
            <a:off x="476101" y="3738576"/>
            <a:ext cx="165215" cy="165744"/>
            <a:chOff x="3530601" y="1947863"/>
            <a:chExt cx="495300" cy="496888"/>
          </a:xfrm>
          <a:solidFill>
            <a:srgbClr val="6BA63F"/>
          </a:solidFill>
        </p:grpSpPr>
        <p:sp>
          <p:nvSpPr>
            <p:cNvPr id="88" name="Rectangle 181"/>
            <p:cNvSpPr>
              <a:spLocks noChangeArrowheads="1"/>
            </p:cNvSpPr>
            <p:nvPr/>
          </p:nvSpPr>
          <p:spPr bwMode="auto">
            <a:xfrm>
              <a:off x="3716338" y="2382838"/>
              <a:ext cx="147638" cy="158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150"/>
            </a:p>
          </p:txBody>
        </p:sp>
        <p:sp>
          <p:nvSpPr>
            <p:cNvPr id="100" name="Rectangle 182"/>
            <p:cNvSpPr>
              <a:spLocks noChangeArrowheads="1"/>
            </p:cNvSpPr>
            <p:nvPr/>
          </p:nvSpPr>
          <p:spPr bwMode="auto">
            <a:xfrm>
              <a:off x="3700463" y="2351088"/>
              <a:ext cx="177800" cy="158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150"/>
            </a:p>
          </p:txBody>
        </p:sp>
        <p:sp>
          <p:nvSpPr>
            <p:cNvPr id="101" name="Freeform 183"/>
            <p:cNvSpPr/>
            <p:nvPr/>
          </p:nvSpPr>
          <p:spPr bwMode="auto">
            <a:xfrm>
              <a:off x="3544887" y="2243138"/>
              <a:ext cx="419100" cy="155575"/>
            </a:xfrm>
            <a:custGeom>
              <a:avLst/>
              <a:gdLst>
                <a:gd name="T0" fmla="*/ 40 w 216"/>
                <a:gd name="T1" fmla="*/ 80 h 80"/>
                <a:gd name="T2" fmla="*/ 0 w 216"/>
                <a:gd name="T3" fmla="*/ 40 h 80"/>
                <a:gd name="T4" fmla="*/ 40 w 216"/>
                <a:gd name="T5" fmla="*/ 0 h 80"/>
                <a:gd name="T6" fmla="*/ 212 w 216"/>
                <a:gd name="T7" fmla="*/ 0 h 80"/>
                <a:gd name="T8" fmla="*/ 216 w 216"/>
                <a:gd name="T9" fmla="*/ 4 h 80"/>
                <a:gd name="T10" fmla="*/ 196 w 216"/>
                <a:gd name="T11" fmla="*/ 24 h 80"/>
                <a:gd name="T12" fmla="*/ 40 w 216"/>
                <a:gd name="T13" fmla="*/ 24 h 80"/>
                <a:gd name="T14" fmla="*/ 24 w 216"/>
                <a:gd name="T15" fmla="*/ 40 h 80"/>
                <a:gd name="T16" fmla="*/ 40 w 216"/>
                <a:gd name="T17" fmla="*/ 56 h 80"/>
                <a:gd name="T18" fmla="*/ 48 w 216"/>
                <a:gd name="T19" fmla="*/ 56 h 80"/>
                <a:gd name="T20" fmla="*/ 48 w 216"/>
                <a:gd name="T21" fmla="*/ 64 h 80"/>
                <a:gd name="T22" fmla="*/ 40 w 216"/>
                <a:gd name="T23" fmla="*/ 64 h 80"/>
                <a:gd name="T24" fmla="*/ 16 w 216"/>
                <a:gd name="T25" fmla="*/ 40 h 80"/>
                <a:gd name="T26" fmla="*/ 40 w 216"/>
                <a:gd name="T27" fmla="*/ 16 h 80"/>
                <a:gd name="T28" fmla="*/ 196 w 216"/>
                <a:gd name="T29" fmla="*/ 16 h 80"/>
                <a:gd name="T30" fmla="*/ 207 w 216"/>
                <a:gd name="T31" fmla="*/ 8 h 80"/>
                <a:gd name="T32" fmla="*/ 40 w 216"/>
                <a:gd name="T33" fmla="*/ 8 h 80"/>
                <a:gd name="T34" fmla="*/ 8 w 216"/>
                <a:gd name="T35" fmla="*/ 40 h 80"/>
                <a:gd name="T36" fmla="*/ 40 w 216"/>
                <a:gd name="T37" fmla="*/ 72 h 80"/>
                <a:gd name="T38" fmla="*/ 40 w 216"/>
                <a:gd name="T39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6" h="80" extrusionOk="0">
                  <a:moveTo>
                    <a:pt x="40" y="80"/>
                  </a:moveTo>
                  <a:cubicBezTo>
                    <a:pt x="18" y="80"/>
                    <a:pt x="0" y="62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212" y="0"/>
                    <a:pt x="212" y="0"/>
                    <a:pt x="212" y="0"/>
                  </a:cubicBezTo>
                  <a:cubicBezTo>
                    <a:pt x="214" y="0"/>
                    <a:pt x="216" y="2"/>
                    <a:pt x="216" y="4"/>
                  </a:cubicBezTo>
                  <a:cubicBezTo>
                    <a:pt x="216" y="15"/>
                    <a:pt x="207" y="24"/>
                    <a:pt x="196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31" y="24"/>
                    <a:pt x="24" y="32"/>
                    <a:pt x="24" y="40"/>
                  </a:cubicBezTo>
                  <a:cubicBezTo>
                    <a:pt x="24" y="49"/>
                    <a:pt x="31" y="56"/>
                    <a:pt x="40" y="56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27" y="64"/>
                    <a:pt x="16" y="54"/>
                    <a:pt x="16" y="40"/>
                  </a:cubicBezTo>
                  <a:cubicBezTo>
                    <a:pt x="16" y="27"/>
                    <a:pt x="27" y="16"/>
                    <a:pt x="40" y="16"/>
                  </a:cubicBezTo>
                  <a:cubicBezTo>
                    <a:pt x="196" y="16"/>
                    <a:pt x="196" y="16"/>
                    <a:pt x="196" y="16"/>
                  </a:cubicBezTo>
                  <a:cubicBezTo>
                    <a:pt x="201" y="16"/>
                    <a:pt x="206" y="13"/>
                    <a:pt x="207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22" y="8"/>
                    <a:pt x="8" y="23"/>
                    <a:pt x="8" y="40"/>
                  </a:cubicBezTo>
                  <a:cubicBezTo>
                    <a:pt x="8" y="58"/>
                    <a:pt x="22" y="72"/>
                    <a:pt x="40" y="72"/>
                  </a:cubicBezTo>
                  <a:lnTo>
                    <a:pt x="40" y="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150"/>
            </a:p>
          </p:txBody>
        </p:sp>
        <p:sp>
          <p:nvSpPr>
            <p:cNvPr id="102" name="Freeform 184"/>
            <p:cNvSpPr>
              <a:spLocks noEditPoints="1"/>
            </p:cNvSpPr>
            <p:nvPr/>
          </p:nvSpPr>
          <p:spPr bwMode="auto">
            <a:xfrm>
              <a:off x="3856038" y="2335213"/>
              <a:ext cx="107949" cy="109538"/>
            </a:xfrm>
            <a:custGeom>
              <a:avLst/>
              <a:gdLst>
                <a:gd name="T0" fmla="*/ 28 w 56"/>
                <a:gd name="T1" fmla="*/ 56 h 56"/>
                <a:gd name="T2" fmla="*/ 0 w 56"/>
                <a:gd name="T3" fmla="*/ 28 h 56"/>
                <a:gd name="T4" fmla="*/ 28 w 56"/>
                <a:gd name="T5" fmla="*/ 0 h 56"/>
                <a:gd name="T6" fmla="*/ 56 w 56"/>
                <a:gd name="T7" fmla="*/ 28 h 56"/>
                <a:gd name="T8" fmla="*/ 28 w 56"/>
                <a:gd name="T9" fmla="*/ 56 h 56"/>
                <a:gd name="T10" fmla="*/ 28 w 56"/>
                <a:gd name="T11" fmla="*/ 8 h 56"/>
                <a:gd name="T12" fmla="*/ 8 w 56"/>
                <a:gd name="T13" fmla="*/ 28 h 56"/>
                <a:gd name="T14" fmla="*/ 28 w 56"/>
                <a:gd name="T15" fmla="*/ 48 h 56"/>
                <a:gd name="T16" fmla="*/ 48 w 56"/>
                <a:gd name="T17" fmla="*/ 28 h 56"/>
                <a:gd name="T18" fmla="*/ 28 w 56"/>
                <a:gd name="T19" fmla="*/ 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6" extrusionOk="0">
                  <a:moveTo>
                    <a:pt x="28" y="56"/>
                  </a:moveTo>
                  <a:cubicBezTo>
                    <a:pt x="13" y="56"/>
                    <a:pt x="0" y="44"/>
                    <a:pt x="0" y="28"/>
                  </a:cubicBezTo>
                  <a:cubicBezTo>
                    <a:pt x="0" y="13"/>
                    <a:pt x="13" y="0"/>
                    <a:pt x="28" y="0"/>
                  </a:cubicBezTo>
                  <a:cubicBezTo>
                    <a:pt x="43" y="0"/>
                    <a:pt x="56" y="13"/>
                    <a:pt x="56" y="28"/>
                  </a:cubicBezTo>
                  <a:cubicBezTo>
                    <a:pt x="56" y="44"/>
                    <a:pt x="43" y="56"/>
                    <a:pt x="28" y="56"/>
                  </a:cubicBezTo>
                  <a:close/>
                  <a:moveTo>
                    <a:pt x="28" y="8"/>
                  </a:moveTo>
                  <a:cubicBezTo>
                    <a:pt x="17" y="8"/>
                    <a:pt x="8" y="17"/>
                    <a:pt x="8" y="28"/>
                  </a:cubicBezTo>
                  <a:cubicBezTo>
                    <a:pt x="8" y="39"/>
                    <a:pt x="17" y="48"/>
                    <a:pt x="28" y="48"/>
                  </a:cubicBezTo>
                  <a:cubicBezTo>
                    <a:pt x="39" y="48"/>
                    <a:pt x="48" y="39"/>
                    <a:pt x="48" y="28"/>
                  </a:cubicBezTo>
                  <a:cubicBezTo>
                    <a:pt x="48" y="17"/>
                    <a:pt x="39" y="8"/>
                    <a:pt x="28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150"/>
            </a:p>
          </p:txBody>
        </p:sp>
        <p:sp>
          <p:nvSpPr>
            <p:cNvPr id="103" name="Freeform 185"/>
            <p:cNvSpPr>
              <a:spLocks noEditPoints="1"/>
            </p:cNvSpPr>
            <p:nvPr/>
          </p:nvSpPr>
          <p:spPr bwMode="auto">
            <a:xfrm>
              <a:off x="3614738" y="2335213"/>
              <a:ext cx="109538" cy="109538"/>
            </a:xfrm>
            <a:custGeom>
              <a:avLst/>
              <a:gdLst>
                <a:gd name="T0" fmla="*/ 28 w 56"/>
                <a:gd name="T1" fmla="*/ 56 h 56"/>
                <a:gd name="T2" fmla="*/ 0 w 56"/>
                <a:gd name="T3" fmla="*/ 28 h 56"/>
                <a:gd name="T4" fmla="*/ 28 w 56"/>
                <a:gd name="T5" fmla="*/ 0 h 56"/>
                <a:gd name="T6" fmla="*/ 56 w 56"/>
                <a:gd name="T7" fmla="*/ 28 h 56"/>
                <a:gd name="T8" fmla="*/ 28 w 56"/>
                <a:gd name="T9" fmla="*/ 56 h 56"/>
                <a:gd name="T10" fmla="*/ 28 w 56"/>
                <a:gd name="T11" fmla="*/ 8 h 56"/>
                <a:gd name="T12" fmla="*/ 8 w 56"/>
                <a:gd name="T13" fmla="*/ 28 h 56"/>
                <a:gd name="T14" fmla="*/ 28 w 56"/>
                <a:gd name="T15" fmla="*/ 48 h 56"/>
                <a:gd name="T16" fmla="*/ 48 w 56"/>
                <a:gd name="T17" fmla="*/ 28 h 56"/>
                <a:gd name="T18" fmla="*/ 28 w 56"/>
                <a:gd name="T19" fmla="*/ 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6" extrusionOk="0">
                  <a:moveTo>
                    <a:pt x="28" y="56"/>
                  </a:moveTo>
                  <a:cubicBezTo>
                    <a:pt x="13" y="56"/>
                    <a:pt x="0" y="44"/>
                    <a:pt x="0" y="28"/>
                  </a:cubicBezTo>
                  <a:cubicBezTo>
                    <a:pt x="0" y="13"/>
                    <a:pt x="13" y="0"/>
                    <a:pt x="28" y="0"/>
                  </a:cubicBezTo>
                  <a:cubicBezTo>
                    <a:pt x="43" y="0"/>
                    <a:pt x="56" y="13"/>
                    <a:pt x="56" y="28"/>
                  </a:cubicBezTo>
                  <a:cubicBezTo>
                    <a:pt x="56" y="44"/>
                    <a:pt x="43" y="56"/>
                    <a:pt x="28" y="56"/>
                  </a:cubicBezTo>
                  <a:close/>
                  <a:moveTo>
                    <a:pt x="28" y="8"/>
                  </a:moveTo>
                  <a:cubicBezTo>
                    <a:pt x="17" y="8"/>
                    <a:pt x="8" y="17"/>
                    <a:pt x="8" y="28"/>
                  </a:cubicBezTo>
                  <a:cubicBezTo>
                    <a:pt x="8" y="39"/>
                    <a:pt x="17" y="48"/>
                    <a:pt x="28" y="48"/>
                  </a:cubicBezTo>
                  <a:cubicBezTo>
                    <a:pt x="39" y="48"/>
                    <a:pt x="48" y="39"/>
                    <a:pt x="48" y="28"/>
                  </a:cubicBezTo>
                  <a:cubicBezTo>
                    <a:pt x="48" y="17"/>
                    <a:pt x="39" y="8"/>
                    <a:pt x="28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150"/>
            </a:p>
          </p:txBody>
        </p:sp>
        <p:sp>
          <p:nvSpPr>
            <p:cNvPr id="104" name="Freeform 186"/>
            <p:cNvSpPr/>
            <p:nvPr/>
          </p:nvSpPr>
          <p:spPr bwMode="auto">
            <a:xfrm>
              <a:off x="3614738" y="2071688"/>
              <a:ext cx="411163" cy="187325"/>
            </a:xfrm>
            <a:custGeom>
              <a:avLst/>
              <a:gdLst>
                <a:gd name="T0" fmla="*/ 176 w 212"/>
                <a:gd name="T1" fmla="*/ 96 h 96"/>
                <a:gd name="T2" fmla="*/ 4 w 212"/>
                <a:gd name="T3" fmla="*/ 96 h 96"/>
                <a:gd name="T4" fmla="*/ 0 w 212"/>
                <a:gd name="T5" fmla="*/ 92 h 96"/>
                <a:gd name="T6" fmla="*/ 0 w 212"/>
                <a:gd name="T7" fmla="*/ 4 h 96"/>
                <a:gd name="T8" fmla="*/ 8 w 212"/>
                <a:gd name="T9" fmla="*/ 4 h 96"/>
                <a:gd name="T10" fmla="*/ 8 w 212"/>
                <a:gd name="T11" fmla="*/ 88 h 96"/>
                <a:gd name="T12" fmla="*/ 173 w 212"/>
                <a:gd name="T13" fmla="*/ 88 h 96"/>
                <a:gd name="T14" fmla="*/ 202 w 212"/>
                <a:gd name="T15" fmla="*/ 8 h 96"/>
                <a:gd name="T16" fmla="*/ 16 w 212"/>
                <a:gd name="T17" fmla="*/ 8 h 96"/>
                <a:gd name="T18" fmla="*/ 16 w 212"/>
                <a:gd name="T19" fmla="*/ 0 h 96"/>
                <a:gd name="T20" fmla="*/ 208 w 212"/>
                <a:gd name="T21" fmla="*/ 0 h 96"/>
                <a:gd name="T22" fmla="*/ 211 w 212"/>
                <a:gd name="T23" fmla="*/ 2 h 96"/>
                <a:gd name="T24" fmla="*/ 212 w 212"/>
                <a:gd name="T25" fmla="*/ 6 h 96"/>
                <a:gd name="T26" fmla="*/ 180 w 212"/>
                <a:gd name="T27" fmla="*/ 94 h 96"/>
                <a:gd name="T28" fmla="*/ 176 w 212"/>
                <a:gd name="T2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2" h="96" extrusionOk="0">
                  <a:moveTo>
                    <a:pt x="176" y="96"/>
                  </a:moveTo>
                  <a:cubicBezTo>
                    <a:pt x="4" y="96"/>
                    <a:pt x="4" y="96"/>
                    <a:pt x="4" y="96"/>
                  </a:cubicBezTo>
                  <a:cubicBezTo>
                    <a:pt x="2" y="96"/>
                    <a:pt x="0" y="95"/>
                    <a:pt x="0" y="9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9" y="0"/>
                    <a:pt x="211" y="1"/>
                    <a:pt x="211" y="2"/>
                  </a:cubicBezTo>
                  <a:cubicBezTo>
                    <a:pt x="212" y="3"/>
                    <a:pt x="212" y="5"/>
                    <a:pt x="212" y="6"/>
                  </a:cubicBezTo>
                  <a:cubicBezTo>
                    <a:pt x="180" y="94"/>
                    <a:pt x="180" y="94"/>
                    <a:pt x="180" y="94"/>
                  </a:cubicBezTo>
                  <a:cubicBezTo>
                    <a:pt x="179" y="95"/>
                    <a:pt x="178" y="96"/>
                    <a:pt x="176" y="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150"/>
            </a:p>
          </p:txBody>
        </p:sp>
        <p:sp>
          <p:nvSpPr>
            <p:cNvPr id="105" name="Freeform 187"/>
            <p:cNvSpPr/>
            <p:nvPr/>
          </p:nvSpPr>
          <p:spPr bwMode="auto">
            <a:xfrm>
              <a:off x="3568701" y="1979613"/>
              <a:ext cx="31750" cy="279400"/>
            </a:xfrm>
            <a:custGeom>
              <a:avLst/>
              <a:gdLst>
                <a:gd name="T0" fmla="*/ 16 w 16"/>
                <a:gd name="T1" fmla="*/ 144 h 144"/>
                <a:gd name="T2" fmla="*/ 8 w 16"/>
                <a:gd name="T3" fmla="*/ 144 h 144"/>
                <a:gd name="T4" fmla="*/ 8 w 16"/>
                <a:gd name="T5" fmla="*/ 16 h 144"/>
                <a:gd name="T6" fmla="*/ 0 w 16"/>
                <a:gd name="T7" fmla="*/ 8 h 144"/>
                <a:gd name="T8" fmla="*/ 0 w 16"/>
                <a:gd name="T9" fmla="*/ 0 h 144"/>
                <a:gd name="T10" fmla="*/ 16 w 16"/>
                <a:gd name="T11" fmla="*/ 16 h 144"/>
                <a:gd name="T12" fmla="*/ 16 w 16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44" extrusionOk="0">
                  <a:moveTo>
                    <a:pt x="16" y="144"/>
                  </a:moveTo>
                  <a:cubicBezTo>
                    <a:pt x="8" y="144"/>
                    <a:pt x="8" y="144"/>
                    <a:pt x="8" y="144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4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0"/>
                    <a:pt x="16" y="8"/>
                    <a:pt x="16" y="16"/>
                  </a:cubicBezTo>
                  <a:lnTo>
                    <a:pt x="16" y="1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150"/>
            </a:p>
          </p:txBody>
        </p:sp>
        <p:sp>
          <p:nvSpPr>
            <p:cNvPr id="106" name="Freeform 188"/>
            <p:cNvSpPr/>
            <p:nvPr/>
          </p:nvSpPr>
          <p:spPr bwMode="auto">
            <a:xfrm>
              <a:off x="3600451" y="1979613"/>
              <a:ext cx="30162" cy="100013"/>
            </a:xfrm>
            <a:custGeom>
              <a:avLst/>
              <a:gdLst>
                <a:gd name="T0" fmla="*/ 16 w 16"/>
                <a:gd name="T1" fmla="*/ 52 h 52"/>
                <a:gd name="T2" fmla="*/ 8 w 16"/>
                <a:gd name="T3" fmla="*/ 52 h 52"/>
                <a:gd name="T4" fmla="*/ 8 w 16"/>
                <a:gd name="T5" fmla="*/ 16 h 52"/>
                <a:gd name="T6" fmla="*/ 0 w 16"/>
                <a:gd name="T7" fmla="*/ 8 h 52"/>
                <a:gd name="T8" fmla="*/ 0 w 16"/>
                <a:gd name="T9" fmla="*/ 0 h 52"/>
                <a:gd name="T10" fmla="*/ 16 w 16"/>
                <a:gd name="T11" fmla="*/ 16 h 52"/>
                <a:gd name="T12" fmla="*/ 16 w 16"/>
                <a:gd name="T1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52" extrusionOk="0">
                  <a:moveTo>
                    <a:pt x="16" y="52"/>
                  </a:moveTo>
                  <a:cubicBezTo>
                    <a:pt x="8" y="52"/>
                    <a:pt x="8" y="52"/>
                    <a:pt x="8" y="5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4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0"/>
                    <a:pt x="16" y="8"/>
                    <a:pt x="16" y="16"/>
                  </a:cubicBezTo>
                  <a:lnTo>
                    <a:pt x="16" y="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150"/>
            </a:p>
          </p:txBody>
        </p:sp>
        <p:sp>
          <p:nvSpPr>
            <p:cNvPr id="107" name="Rectangle 189"/>
            <p:cNvSpPr>
              <a:spLocks noChangeArrowheads="1"/>
            </p:cNvSpPr>
            <p:nvPr/>
          </p:nvSpPr>
          <p:spPr bwMode="auto">
            <a:xfrm>
              <a:off x="3530601" y="1979613"/>
              <a:ext cx="69850" cy="1428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150"/>
            </a:p>
          </p:txBody>
        </p:sp>
        <p:sp>
          <p:nvSpPr>
            <p:cNvPr id="108" name="Rectangle 190"/>
            <p:cNvSpPr>
              <a:spLocks noChangeArrowheads="1"/>
            </p:cNvSpPr>
            <p:nvPr/>
          </p:nvSpPr>
          <p:spPr bwMode="auto">
            <a:xfrm>
              <a:off x="3530601" y="2428876"/>
              <a:ext cx="495300" cy="158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150"/>
            </a:p>
          </p:txBody>
        </p:sp>
        <p:sp>
          <p:nvSpPr>
            <p:cNvPr id="109" name="Freeform 191"/>
            <p:cNvSpPr/>
            <p:nvPr/>
          </p:nvSpPr>
          <p:spPr bwMode="auto">
            <a:xfrm>
              <a:off x="3654426" y="2119313"/>
              <a:ext cx="309563" cy="30162"/>
            </a:xfrm>
            <a:custGeom>
              <a:avLst/>
              <a:gdLst>
                <a:gd name="T0" fmla="*/ 144 w 160"/>
                <a:gd name="T1" fmla="*/ 16 h 16"/>
                <a:gd name="T2" fmla="*/ 133 w 160"/>
                <a:gd name="T3" fmla="*/ 11 h 16"/>
                <a:gd name="T4" fmla="*/ 128 w 160"/>
                <a:gd name="T5" fmla="*/ 8 h 16"/>
                <a:gd name="T6" fmla="*/ 123 w 160"/>
                <a:gd name="T7" fmla="*/ 11 h 16"/>
                <a:gd name="T8" fmla="*/ 112 w 160"/>
                <a:gd name="T9" fmla="*/ 16 h 16"/>
                <a:gd name="T10" fmla="*/ 101 w 160"/>
                <a:gd name="T11" fmla="*/ 11 h 16"/>
                <a:gd name="T12" fmla="*/ 96 w 160"/>
                <a:gd name="T13" fmla="*/ 8 h 16"/>
                <a:gd name="T14" fmla="*/ 91 w 160"/>
                <a:gd name="T15" fmla="*/ 11 h 16"/>
                <a:gd name="T16" fmla="*/ 80 w 160"/>
                <a:gd name="T17" fmla="*/ 16 h 16"/>
                <a:gd name="T18" fmla="*/ 69 w 160"/>
                <a:gd name="T19" fmla="*/ 11 h 16"/>
                <a:gd name="T20" fmla="*/ 64 w 160"/>
                <a:gd name="T21" fmla="*/ 8 h 16"/>
                <a:gd name="T22" fmla="*/ 59 w 160"/>
                <a:gd name="T23" fmla="*/ 11 h 16"/>
                <a:gd name="T24" fmla="*/ 48 w 160"/>
                <a:gd name="T25" fmla="*/ 16 h 16"/>
                <a:gd name="T26" fmla="*/ 37 w 160"/>
                <a:gd name="T27" fmla="*/ 11 h 16"/>
                <a:gd name="T28" fmla="*/ 32 w 160"/>
                <a:gd name="T29" fmla="*/ 8 h 16"/>
                <a:gd name="T30" fmla="*/ 27 w 160"/>
                <a:gd name="T31" fmla="*/ 11 h 16"/>
                <a:gd name="T32" fmla="*/ 16 w 160"/>
                <a:gd name="T33" fmla="*/ 16 h 16"/>
                <a:gd name="T34" fmla="*/ 5 w 160"/>
                <a:gd name="T35" fmla="*/ 11 h 16"/>
                <a:gd name="T36" fmla="*/ 0 w 160"/>
                <a:gd name="T37" fmla="*/ 8 h 16"/>
                <a:gd name="T38" fmla="*/ 0 w 160"/>
                <a:gd name="T39" fmla="*/ 0 h 16"/>
                <a:gd name="T40" fmla="*/ 11 w 160"/>
                <a:gd name="T41" fmla="*/ 6 h 16"/>
                <a:gd name="T42" fmla="*/ 16 w 160"/>
                <a:gd name="T43" fmla="*/ 8 h 16"/>
                <a:gd name="T44" fmla="*/ 21 w 160"/>
                <a:gd name="T45" fmla="*/ 6 h 16"/>
                <a:gd name="T46" fmla="*/ 32 w 160"/>
                <a:gd name="T47" fmla="*/ 0 h 16"/>
                <a:gd name="T48" fmla="*/ 43 w 160"/>
                <a:gd name="T49" fmla="*/ 6 h 16"/>
                <a:gd name="T50" fmla="*/ 48 w 160"/>
                <a:gd name="T51" fmla="*/ 8 h 16"/>
                <a:gd name="T52" fmla="*/ 53 w 160"/>
                <a:gd name="T53" fmla="*/ 6 h 16"/>
                <a:gd name="T54" fmla="*/ 64 w 160"/>
                <a:gd name="T55" fmla="*/ 0 h 16"/>
                <a:gd name="T56" fmla="*/ 75 w 160"/>
                <a:gd name="T57" fmla="*/ 6 h 16"/>
                <a:gd name="T58" fmla="*/ 80 w 160"/>
                <a:gd name="T59" fmla="*/ 8 h 16"/>
                <a:gd name="T60" fmla="*/ 85 w 160"/>
                <a:gd name="T61" fmla="*/ 6 h 16"/>
                <a:gd name="T62" fmla="*/ 96 w 160"/>
                <a:gd name="T63" fmla="*/ 0 h 16"/>
                <a:gd name="T64" fmla="*/ 107 w 160"/>
                <a:gd name="T65" fmla="*/ 6 h 16"/>
                <a:gd name="T66" fmla="*/ 112 w 160"/>
                <a:gd name="T67" fmla="*/ 8 h 16"/>
                <a:gd name="T68" fmla="*/ 117 w 160"/>
                <a:gd name="T69" fmla="*/ 6 h 16"/>
                <a:gd name="T70" fmla="*/ 128 w 160"/>
                <a:gd name="T71" fmla="*/ 0 h 16"/>
                <a:gd name="T72" fmla="*/ 139 w 160"/>
                <a:gd name="T73" fmla="*/ 6 h 16"/>
                <a:gd name="T74" fmla="*/ 144 w 160"/>
                <a:gd name="T75" fmla="*/ 8 h 16"/>
                <a:gd name="T76" fmla="*/ 149 w 160"/>
                <a:gd name="T77" fmla="*/ 6 h 16"/>
                <a:gd name="T78" fmla="*/ 160 w 160"/>
                <a:gd name="T79" fmla="*/ 0 h 16"/>
                <a:gd name="T80" fmla="*/ 160 w 160"/>
                <a:gd name="T81" fmla="*/ 8 h 16"/>
                <a:gd name="T82" fmla="*/ 155 w 160"/>
                <a:gd name="T83" fmla="*/ 11 h 16"/>
                <a:gd name="T84" fmla="*/ 144 w 160"/>
                <a:gd name="T8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0" h="16" extrusionOk="0">
                  <a:moveTo>
                    <a:pt x="144" y="16"/>
                  </a:moveTo>
                  <a:cubicBezTo>
                    <a:pt x="138" y="16"/>
                    <a:pt x="135" y="13"/>
                    <a:pt x="133" y="11"/>
                  </a:cubicBezTo>
                  <a:cubicBezTo>
                    <a:pt x="131" y="9"/>
                    <a:pt x="130" y="8"/>
                    <a:pt x="128" y="8"/>
                  </a:cubicBezTo>
                  <a:cubicBezTo>
                    <a:pt x="125" y="8"/>
                    <a:pt x="125" y="9"/>
                    <a:pt x="123" y="11"/>
                  </a:cubicBezTo>
                  <a:cubicBezTo>
                    <a:pt x="121" y="13"/>
                    <a:pt x="118" y="16"/>
                    <a:pt x="112" y="16"/>
                  </a:cubicBezTo>
                  <a:cubicBezTo>
                    <a:pt x="106" y="16"/>
                    <a:pt x="103" y="13"/>
                    <a:pt x="101" y="11"/>
                  </a:cubicBezTo>
                  <a:cubicBezTo>
                    <a:pt x="99" y="9"/>
                    <a:pt x="98" y="8"/>
                    <a:pt x="96" y="8"/>
                  </a:cubicBezTo>
                  <a:cubicBezTo>
                    <a:pt x="93" y="8"/>
                    <a:pt x="93" y="9"/>
                    <a:pt x="91" y="11"/>
                  </a:cubicBezTo>
                  <a:cubicBezTo>
                    <a:pt x="89" y="13"/>
                    <a:pt x="86" y="16"/>
                    <a:pt x="80" y="16"/>
                  </a:cubicBezTo>
                  <a:cubicBezTo>
                    <a:pt x="74" y="16"/>
                    <a:pt x="71" y="13"/>
                    <a:pt x="69" y="11"/>
                  </a:cubicBezTo>
                  <a:cubicBezTo>
                    <a:pt x="67" y="9"/>
                    <a:pt x="66" y="8"/>
                    <a:pt x="64" y="8"/>
                  </a:cubicBezTo>
                  <a:cubicBezTo>
                    <a:pt x="61" y="8"/>
                    <a:pt x="61" y="9"/>
                    <a:pt x="59" y="11"/>
                  </a:cubicBezTo>
                  <a:cubicBezTo>
                    <a:pt x="57" y="13"/>
                    <a:pt x="54" y="16"/>
                    <a:pt x="48" y="16"/>
                  </a:cubicBezTo>
                  <a:cubicBezTo>
                    <a:pt x="42" y="16"/>
                    <a:pt x="39" y="13"/>
                    <a:pt x="37" y="11"/>
                  </a:cubicBezTo>
                  <a:cubicBezTo>
                    <a:pt x="35" y="9"/>
                    <a:pt x="34" y="8"/>
                    <a:pt x="32" y="8"/>
                  </a:cubicBezTo>
                  <a:cubicBezTo>
                    <a:pt x="29" y="8"/>
                    <a:pt x="29" y="9"/>
                    <a:pt x="27" y="11"/>
                  </a:cubicBezTo>
                  <a:cubicBezTo>
                    <a:pt x="25" y="13"/>
                    <a:pt x="22" y="16"/>
                    <a:pt x="16" y="16"/>
                  </a:cubicBezTo>
                  <a:cubicBezTo>
                    <a:pt x="10" y="16"/>
                    <a:pt x="7" y="13"/>
                    <a:pt x="5" y="11"/>
                  </a:cubicBezTo>
                  <a:cubicBezTo>
                    <a:pt x="3" y="9"/>
                    <a:pt x="2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9" y="3"/>
                    <a:pt x="11" y="6"/>
                  </a:cubicBezTo>
                  <a:cubicBezTo>
                    <a:pt x="13" y="7"/>
                    <a:pt x="13" y="8"/>
                    <a:pt x="16" y="8"/>
                  </a:cubicBezTo>
                  <a:cubicBezTo>
                    <a:pt x="18" y="8"/>
                    <a:pt x="19" y="7"/>
                    <a:pt x="21" y="6"/>
                  </a:cubicBezTo>
                  <a:cubicBezTo>
                    <a:pt x="23" y="3"/>
                    <a:pt x="26" y="0"/>
                    <a:pt x="32" y="0"/>
                  </a:cubicBezTo>
                  <a:cubicBezTo>
                    <a:pt x="38" y="0"/>
                    <a:pt x="41" y="3"/>
                    <a:pt x="43" y="6"/>
                  </a:cubicBezTo>
                  <a:cubicBezTo>
                    <a:pt x="45" y="7"/>
                    <a:pt x="45" y="8"/>
                    <a:pt x="48" y="8"/>
                  </a:cubicBezTo>
                  <a:cubicBezTo>
                    <a:pt x="50" y="8"/>
                    <a:pt x="51" y="7"/>
                    <a:pt x="53" y="6"/>
                  </a:cubicBezTo>
                  <a:cubicBezTo>
                    <a:pt x="55" y="3"/>
                    <a:pt x="58" y="0"/>
                    <a:pt x="64" y="0"/>
                  </a:cubicBezTo>
                  <a:cubicBezTo>
                    <a:pt x="70" y="0"/>
                    <a:pt x="73" y="3"/>
                    <a:pt x="75" y="6"/>
                  </a:cubicBezTo>
                  <a:cubicBezTo>
                    <a:pt x="77" y="7"/>
                    <a:pt x="77" y="8"/>
                    <a:pt x="80" y="8"/>
                  </a:cubicBezTo>
                  <a:cubicBezTo>
                    <a:pt x="82" y="8"/>
                    <a:pt x="83" y="7"/>
                    <a:pt x="85" y="6"/>
                  </a:cubicBezTo>
                  <a:cubicBezTo>
                    <a:pt x="87" y="3"/>
                    <a:pt x="90" y="0"/>
                    <a:pt x="96" y="0"/>
                  </a:cubicBezTo>
                  <a:cubicBezTo>
                    <a:pt x="102" y="0"/>
                    <a:pt x="105" y="3"/>
                    <a:pt x="107" y="6"/>
                  </a:cubicBezTo>
                  <a:cubicBezTo>
                    <a:pt x="109" y="7"/>
                    <a:pt x="109" y="8"/>
                    <a:pt x="112" y="8"/>
                  </a:cubicBezTo>
                  <a:cubicBezTo>
                    <a:pt x="114" y="8"/>
                    <a:pt x="115" y="7"/>
                    <a:pt x="117" y="6"/>
                  </a:cubicBezTo>
                  <a:cubicBezTo>
                    <a:pt x="119" y="3"/>
                    <a:pt x="122" y="0"/>
                    <a:pt x="128" y="0"/>
                  </a:cubicBezTo>
                  <a:cubicBezTo>
                    <a:pt x="134" y="0"/>
                    <a:pt x="137" y="3"/>
                    <a:pt x="139" y="6"/>
                  </a:cubicBezTo>
                  <a:cubicBezTo>
                    <a:pt x="141" y="7"/>
                    <a:pt x="141" y="8"/>
                    <a:pt x="144" y="8"/>
                  </a:cubicBezTo>
                  <a:cubicBezTo>
                    <a:pt x="146" y="8"/>
                    <a:pt x="147" y="7"/>
                    <a:pt x="149" y="6"/>
                  </a:cubicBezTo>
                  <a:cubicBezTo>
                    <a:pt x="151" y="3"/>
                    <a:pt x="154" y="0"/>
                    <a:pt x="160" y="0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57" y="8"/>
                    <a:pt x="157" y="9"/>
                    <a:pt x="155" y="11"/>
                  </a:cubicBezTo>
                  <a:cubicBezTo>
                    <a:pt x="153" y="13"/>
                    <a:pt x="150" y="16"/>
                    <a:pt x="144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150"/>
            </a:p>
          </p:txBody>
        </p:sp>
        <p:sp>
          <p:nvSpPr>
            <p:cNvPr id="110" name="Freeform 192"/>
            <p:cNvSpPr/>
            <p:nvPr/>
          </p:nvSpPr>
          <p:spPr bwMode="auto">
            <a:xfrm>
              <a:off x="3654426" y="2181226"/>
              <a:ext cx="279400" cy="30162"/>
            </a:xfrm>
            <a:custGeom>
              <a:avLst/>
              <a:gdLst>
                <a:gd name="T0" fmla="*/ 144 w 144"/>
                <a:gd name="T1" fmla="*/ 16 h 16"/>
                <a:gd name="T2" fmla="*/ 133 w 144"/>
                <a:gd name="T3" fmla="*/ 11 h 16"/>
                <a:gd name="T4" fmla="*/ 128 w 144"/>
                <a:gd name="T5" fmla="*/ 8 h 16"/>
                <a:gd name="T6" fmla="*/ 123 w 144"/>
                <a:gd name="T7" fmla="*/ 11 h 16"/>
                <a:gd name="T8" fmla="*/ 112 w 144"/>
                <a:gd name="T9" fmla="*/ 16 h 16"/>
                <a:gd name="T10" fmla="*/ 101 w 144"/>
                <a:gd name="T11" fmla="*/ 11 h 16"/>
                <a:gd name="T12" fmla="*/ 96 w 144"/>
                <a:gd name="T13" fmla="*/ 8 h 16"/>
                <a:gd name="T14" fmla="*/ 91 w 144"/>
                <a:gd name="T15" fmla="*/ 11 h 16"/>
                <a:gd name="T16" fmla="*/ 80 w 144"/>
                <a:gd name="T17" fmla="*/ 16 h 16"/>
                <a:gd name="T18" fmla="*/ 69 w 144"/>
                <a:gd name="T19" fmla="*/ 11 h 16"/>
                <a:gd name="T20" fmla="*/ 64 w 144"/>
                <a:gd name="T21" fmla="*/ 8 h 16"/>
                <a:gd name="T22" fmla="*/ 59 w 144"/>
                <a:gd name="T23" fmla="*/ 11 h 16"/>
                <a:gd name="T24" fmla="*/ 48 w 144"/>
                <a:gd name="T25" fmla="*/ 16 h 16"/>
                <a:gd name="T26" fmla="*/ 37 w 144"/>
                <a:gd name="T27" fmla="*/ 11 h 16"/>
                <a:gd name="T28" fmla="*/ 32 w 144"/>
                <a:gd name="T29" fmla="*/ 8 h 16"/>
                <a:gd name="T30" fmla="*/ 27 w 144"/>
                <a:gd name="T31" fmla="*/ 11 h 16"/>
                <a:gd name="T32" fmla="*/ 16 w 144"/>
                <a:gd name="T33" fmla="*/ 16 h 16"/>
                <a:gd name="T34" fmla="*/ 5 w 144"/>
                <a:gd name="T35" fmla="*/ 11 h 16"/>
                <a:gd name="T36" fmla="*/ 0 w 144"/>
                <a:gd name="T37" fmla="*/ 8 h 16"/>
                <a:gd name="T38" fmla="*/ 0 w 144"/>
                <a:gd name="T39" fmla="*/ 0 h 16"/>
                <a:gd name="T40" fmla="*/ 11 w 144"/>
                <a:gd name="T41" fmla="*/ 6 h 16"/>
                <a:gd name="T42" fmla="*/ 16 w 144"/>
                <a:gd name="T43" fmla="*/ 8 h 16"/>
                <a:gd name="T44" fmla="*/ 21 w 144"/>
                <a:gd name="T45" fmla="*/ 6 h 16"/>
                <a:gd name="T46" fmla="*/ 32 w 144"/>
                <a:gd name="T47" fmla="*/ 0 h 16"/>
                <a:gd name="T48" fmla="*/ 43 w 144"/>
                <a:gd name="T49" fmla="*/ 6 h 16"/>
                <a:gd name="T50" fmla="*/ 48 w 144"/>
                <a:gd name="T51" fmla="*/ 8 h 16"/>
                <a:gd name="T52" fmla="*/ 53 w 144"/>
                <a:gd name="T53" fmla="*/ 6 h 16"/>
                <a:gd name="T54" fmla="*/ 64 w 144"/>
                <a:gd name="T55" fmla="*/ 0 h 16"/>
                <a:gd name="T56" fmla="*/ 75 w 144"/>
                <a:gd name="T57" fmla="*/ 6 h 16"/>
                <a:gd name="T58" fmla="*/ 80 w 144"/>
                <a:gd name="T59" fmla="*/ 8 h 16"/>
                <a:gd name="T60" fmla="*/ 85 w 144"/>
                <a:gd name="T61" fmla="*/ 6 h 16"/>
                <a:gd name="T62" fmla="*/ 96 w 144"/>
                <a:gd name="T63" fmla="*/ 0 h 16"/>
                <a:gd name="T64" fmla="*/ 107 w 144"/>
                <a:gd name="T65" fmla="*/ 6 h 16"/>
                <a:gd name="T66" fmla="*/ 112 w 144"/>
                <a:gd name="T67" fmla="*/ 8 h 16"/>
                <a:gd name="T68" fmla="*/ 117 w 144"/>
                <a:gd name="T69" fmla="*/ 6 h 16"/>
                <a:gd name="T70" fmla="*/ 128 w 144"/>
                <a:gd name="T71" fmla="*/ 0 h 16"/>
                <a:gd name="T72" fmla="*/ 139 w 144"/>
                <a:gd name="T73" fmla="*/ 6 h 16"/>
                <a:gd name="T74" fmla="*/ 144 w 144"/>
                <a:gd name="T75" fmla="*/ 8 h 16"/>
                <a:gd name="T76" fmla="*/ 144 w 144"/>
                <a:gd name="T7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4" h="16" extrusionOk="0">
                  <a:moveTo>
                    <a:pt x="144" y="16"/>
                  </a:moveTo>
                  <a:cubicBezTo>
                    <a:pt x="138" y="16"/>
                    <a:pt x="135" y="13"/>
                    <a:pt x="133" y="11"/>
                  </a:cubicBezTo>
                  <a:cubicBezTo>
                    <a:pt x="131" y="9"/>
                    <a:pt x="130" y="8"/>
                    <a:pt x="128" y="8"/>
                  </a:cubicBezTo>
                  <a:cubicBezTo>
                    <a:pt x="125" y="8"/>
                    <a:pt x="125" y="9"/>
                    <a:pt x="123" y="11"/>
                  </a:cubicBezTo>
                  <a:cubicBezTo>
                    <a:pt x="121" y="13"/>
                    <a:pt x="118" y="16"/>
                    <a:pt x="112" y="16"/>
                  </a:cubicBezTo>
                  <a:cubicBezTo>
                    <a:pt x="106" y="16"/>
                    <a:pt x="103" y="13"/>
                    <a:pt x="101" y="11"/>
                  </a:cubicBezTo>
                  <a:cubicBezTo>
                    <a:pt x="99" y="9"/>
                    <a:pt x="98" y="8"/>
                    <a:pt x="96" y="8"/>
                  </a:cubicBezTo>
                  <a:cubicBezTo>
                    <a:pt x="93" y="8"/>
                    <a:pt x="93" y="9"/>
                    <a:pt x="91" y="11"/>
                  </a:cubicBezTo>
                  <a:cubicBezTo>
                    <a:pt x="89" y="13"/>
                    <a:pt x="86" y="16"/>
                    <a:pt x="80" y="16"/>
                  </a:cubicBezTo>
                  <a:cubicBezTo>
                    <a:pt x="74" y="16"/>
                    <a:pt x="71" y="13"/>
                    <a:pt x="69" y="11"/>
                  </a:cubicBezTo>
                  <a:cubicBezTo>
                    <a:pt x="67" y="9"/>
                    <a:pt x="66" y="8"/>
                    <a:pt x="64" y="8"/>
                  </a:cubicBezTo>
                  <a:cubicBezTo>
                    <a:pt x="61" y="8"/>
                    <a:pt x="61" y="9"/>
                    <a:pt x="59" y="11"/>
                  </a:cubicBezTo>
                  <a:cubicBezTo>
                    <a:pt x="57" y="13"/>
                    <a:pt x="54" y="16"/>
                    <a:pt x="48" y="16"/>
                  </a:cubicBezTo>
                  <a:cubicBezTo>
                    <a:pt x="42" y="16"/>
                    <a:pt x="39" y="13"/>
                    <a:pt x="37" y="11"/>
                  </a:cubicBezTo>
                  <a:cubicBezTo>
                    <a:pt x="35" y="9"/>
                    <a:pt x="34" y="8"/>
                    <a:pt x="32" y="8"/>
                  </a:cubicBezTo>
                  <a:cubicBezTo>
                    <a:pt x="29" y="8"/>
                    <a:pt x="29" y="9"/>
                    <a:pt x="27" y="11"/>
                  </a:cubicBezTo>
                  <a:cubicBezTo>
                    <a:pt x="25" y="13"/>
                    <a:pt x="22" y="16"/>
                    <a:pt x="16" y="16"/>
                  </a:cubicBezTo>
                  <a:cubicBezTo>
                    <a:pt x="10" y="16"/>
                    <a:pt x="7" y="13"/>
                    <a:pt x="5" y="11"/>
                  </a:cubicBezTo>
                  <a:cubicBezTo>
                    <a:pt x="3" y="9"/>
                    <a:pt x="2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9" y="3"/>
                    <a:pt x="11" y="6"/>
                  </a:cubicBezTo>
                  <a:cubicBezTo>
                    <a:pt x="13" y="7"/>
                    <a:pt x="13" y="8"/>
                    <a:pt x="16" y="8"/>
                  </a:cubicBezTo>
                  <a:cubicBezTo>
                    <a:pt x="18" y="8"/>
                    <a:pt x="19" y="7"/>
                    <a:pt x="21" y="6"/>
                  </a:cubicBezTo>
                  <a:cubicBezTo>
                    <a:pt x="23" y="3"/>
                    <a:pt x="26" y="0"/>
                    <a:pt x="32" y="0"/>
                  </a:cubicBezTo>
                  <a:cubicBezTo>
                    <a:pt x="38" y="0"/>
                    <a:pt x="41" y="3"/>
                    <a:pt x="43" y="6"/>
                  </a:cubicBezTo>
                  <a:cubicBezTo>
                    <a:pt x="45" y="7"/>
                    <a:pt x="45" y="8"/>
                    <a:pt x="48" y="8"/>
                  </a:cubicBezTo>
                  <a:cubicBezTo>
                    <a:pt x="50" y="8"/>
                    <a:pt x="51" y="7"/>
                    <a:pt x="53" y="6"/>
                  </a:cubicBezTo>
                  <a:cubicBezTo>
                    <a:pt x="55" y="3"/>
                    <a:pt x="58" y="0"/>
                    <a:pt x="64" y="0"/>
                  </a:cubicBezTo>
                  <a:cubicBezTo>
                    <a:pt x="70" y="0"/>
                    <a:pt x="73" y="3"/>
                    <a:pt x="75" y="6"/>
                  </a:cubicBezTo>
                  <a:cubicBezTo>
                    <a:pt x="77" y="7"/>
                    <a:pt x="77" y="8"/>
                    <a:pt x="80" y="8"/>
                  </a:cubicBezTo>
                  <a:cubicBezTo>
                    <a:pt x="82" y="8"/>
                    <a:pt x="83" y="7"/>
                    <a:pt x="85" y="6"/>
                  </a:cubicBezTo>
                  <a:cubicBezTo>
                    <a:pt x="87" y="3"/>
                    <a:pt x="90" y="0"/>
                    <a:pt x="96" y="0"/>
                  </a:cubicBezTo>
                  <a:cubicBezTo>
                    <a:pt x="102" y="0"/>
                    <a:pt x="105" y="3"/>
                    <a:pt x="107" y="6"/>
                  </a:cubicBezTo>
                  <a:cubicBezTo>
                    <a:pt x="109" y="7"/>
                    <a:pt x="109" y="8"/>
                    <a:pt x="112" y="8"/>
                  </a:cubicBezTo>
                  <a:cubicBezTo>
                    <a:pt x="114" y="8"/>
                    <a:pt x="115" y="7"/>
                    <a:pt x="117" y="6"/>
                  </a:cubicBezTo>
                  <a:cubicBezTo>
                    <a:pt x="119" y="3"/>
                    <a:pt x="122" y="0"/>
                    <a:pt x="128" y="0"/>
                  </a:cubicBezTo>
                  <a:cubicBezTo>
                    <a:pt x="134" y="0"/>
                    <a:pt x="137" y="3"/>
                    <a:pt x="139" y="6"/>
                  </a:cubicBezTo>
                  <a:cubicBezTo>
                    <a:pt x="141" y="7"/>
                    <a:pt x="141" y="8"/>
                    <a:pt x="144" y="8"/>
                  </a:cubicBezTo>
                  <a:lnTo>
                    <a:pt x="144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150"/>
            </a:p>
          </p:txBody>
        </p:sp>
        <p:sp>
          <p:nvSpPr>
            <p:cNvPr id="111" name="Oval 193"/>
            <p:cNvSpPr>
              <a:spLocks noChangeArrowheads="1"/>
            </p:cNvSpPr>
            <p:nvPr/>
          </p:nvSpPr>
          <p:spPr bwMode="auto">
            <a:xfrm>
              <a:off x="3654426" y="2374901"/>
              <a:ext cx="30162" cy="30162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150"/>
            </a:p>
          </p:txBody>
        </p:sp>
        <p:sp>
          <p:nvSpPr>
            <p:cNvPr id="112" name="Oval 194"/>
            <p:cNvSpPr>
              <a:spLocks noChangeArrowheads="1"/>
            </p:cNvSpPr>
            <p:nvPr/>
          </p:nvSpPr>
          <p:spPr bwMode="auto">
            <a:xfrm>
              <a:off x="3894138" y="2374901"/>
              <a:ext cx="31750" cy="30162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150"/>
            </a:p>
          </p:txBody>
        </p:sp>
        <p:sp>
          <p:nvSpPr>
            <p:cNvPr id="113" name="Freeform 195"/>
            <p:cNvSpPr/>
            <p:nvPr/>
          </p:nvSpPr>
          <p:spPr bwMode="auto">
            <a:xfrm>
              <a:off x="3678238" y="2009776"/>
              <a:ext cx="215899" cy="46038"/>
            </a:xfrm>
            <a:custGeom>
              <a:avLst/>
              <a:gdLst>
                <a:gd name="T0" fmla="*/ 112 w 112"/>
                <a:gd name="T1" fmla="*/ 24 h 24"/>
                <a:gd name="T2" fmla="*/ 104 w 112"/>
                <a:gd name="T3" fmla="*/ 24 h 24"/>
                <a:gd name="T4" fmla="*/ 104 w 112"/>
                <a:gd name="T5" fmla="*/ 8 h 24"/>
                <a:gd name="T6" fmla="*/ 8 w 112"/>
                <a:gd name="T7" fmla="*/ 8 h 24"/>
                <a:gd name="T8" fmla="*/ 8 w 112"/>
                <a:gd name="T9" fmla="*/ 24 h 24"/>
                <a:gd name="T10" fmla="*/ 0 w 112"/>
                <a:gd name="T11" fmla="*/ 24 h 24"/>
                <a:gd name="T12" fmla="*/ 0 w 112"/>
                <a:gd name="T13" fmla="*/ 4 h 24"/>
                <a:gd name="T14" fmla="*/ 4 w 112"/>
                <a:gd name="T15" fmla="*/ 0 h 24"/>
                <a:gd name="T16" fmla="*/ 108 w 112"/>
                <a:gd name="T17" fmla="*/ 0 h 24"/>
                <a:gd name="T18" fmla="*/ 112 w 112"/>
                <a:gd name="T19" fmla="*/ 4 h 24"/>
                <a:gd name="T20" fmla="*/ 112 w 112"/>
                <a:gd name="T2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2" h="24" extrusionOk="0">
                  <a:moveTo>
                    <a:pt x="112" y="24"/>
                  </a:moveTo>
                  <a:cubicBezTo>
                    <a:pt x="104" y="24"/>
                    <a:pt x="104" y="24"/>
                    <a:pt x="104" y="24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10" y="0"/>
                    <a:pt x="112" y="2"/>
                    <a:pt x="112" y="4"/>
                  </a:cubicBezTo>
                  <a:lnTo>
                    <a:pt x="112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150"/>
            </a:p>
          </p:txBody>
        </p:sp>
        <p:sp>
          <p:nvSpPr>
            <p:cNvPr id="114" name="Freeform 196"/>
            <p:cNvSpPr/>
            <p:nvPr/>
          </p:nvSpPr>
          <p:spPr bwMode="auto">
            <a:xfrm>
              <a:off x="3794126" y="1947863"/>
              <a:ext cx="153988" cy="107949"/>
            </a:xfrm>
            <a:custGeom>
              <a:avLst/>
              <a:gdLst>
                <a:gd name="T0" fmla="*/ 80 w 80"/>
                <a:gd name="T1" fmla="*/ 56 h 56"/>
                <a:gd name="T2" fmla="*/ 72 w 80"/>
                <a:gd name="T3" fmla="*/ 56 h 56"/>
                <a:gd name="T4" fmla="*/ 72 w 80"/>
                <a:gd name="T5" fmla="*/ 8 h 56"/>
                <a:gd name="T6" fmla="*/ 8 w 80"/>
                <a:gd name="T7" fmla="*/ 8 h 56"/>
                <a:gd name="T8" fmla="*/ 8 w 80"/>
                <a:gd name="T9" fmla="*/ 24 h 56"/>
                <a:gd name="T10" fmla="*/ 0 w 80"/>
                <a:gd name="T11" fmla="*/ 24 h 56"/>
                <a:gd name="T12" fmla="*/ 0 w 80"/>
                <a:gd name="T13" fmla="*/ 4 h 56"/>
                <a:gd name="T14" fmla="*/ 4 w 80"/>
                <a:gd name="T15" fmla="*/ 0 h 56"/>
                <a:gd name="T16" fmla="*/ 76 w 80"/>
                <a:gd name="T17" fmla="*/ 0 h 56"/>
                <a:gd name="T18" fmla="*/ 80 w 80"/>
                <a:gd name="T19" fmla="*/ 4 h 56"/>
                <a:gd name="T20" fmla="*/ 80 w 80"/>
                <a:gd name="T2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" h="56" extrusionOk="0">
                  <a:moveTo>
                    <a:pt x="80" y="56"/>
                  </a:moveTo>
                  <a:cubicBezTo>
                    <a:pt x="72" y="56"/>
                    <a:pt x="72" y="56"/>
                    <a:pt x="72" y="56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8" y="0"/>
                    <a:pt x="80" y="2"/>
                    <a:pt x="80" y="4"/>
                  </a:cubicBezTo>
                  <a:lnTo>
                    <a:pt x="80" y="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150"/>
            </a:p>
          </p:txBody>
        </p:sp>
        <p:sp>
          <p:nvSpPr>
            <p:cNvPr id="115" name="Freeform 197"/>
            <p:cNvSpPr>
              <a:spLocks noEditPoints="1"/>
            </p:cNvSpPr>
            <p:nvPr/>
          </p:nvSpPr>
          <p:spPr bwMode="auto">
            <a:xfrm>
              <a:off x="3848101" y="1947863"/>
              <a:ext cx="46038" cy="46038"/>
            </a:xfrm>
            <a:custGeom>
              <a:avLst/>
              <a:gdLst>
                <a:gd name="T0" fmla="*/ 20 w 24"/>
                <a:gd name="T1" fmla="*/ 24 h 24"/>
                <a:gd name="T2" fmla="*/ 4 w 24"/>
                <a:gd name="T3" fmla="*/ 24 h 24"/>
                <a:gd name="T4" fmla="*/ 0 w 24"/>
                <a:gd name="T5" fmla="*/ 20 h 24"/>
                <a:gd name="T6" fmla="*/ 0 w 24"/>
                <a:gd name="T7" fmla="*/ 4 h 24"/>
                <a:gd name="T8" fmla="*/ 4 w 24"/>
                <a:gd name="T9" fmla="*/ 0 h 24"/>
                <a:gd name="T10" fmla="*/ 20 w 24"/>
                <a:gd name="T11" fmla="*/ 0 h 24"/>
                <a:gd name="T12" fmla="*/ 24 w 24"/>
                <a:gd name="T13" fmla="*/ 4 h 24"/>
                <a:gd name="T14" fmla="*/ 24 w 24"/>
                <a:gd name="T15" fmla="*/ 20 h 24"/>
                <a:gd name="T16" fmla="*/ 20 w 24"/>
                <a:gd name="T17" fmla="*/ 24 h 24"/>
                <a:gd name="T18" fmla="*/ 8 w 24"/>
                <a:gd name="T19" fmla="*/ 16 h 24"/>
                <a:gd name="T20" fmla="*/ 16 w 24"/>
                <a:gd name="T21" fmla="*/ 16 h 24"/>
                <a:gd name="T22" fmla="*/ 16 w 24"/>
                <a:gd name="T23" fmla="*/ 8 h 24"/>
                <a:gd name="T24" fmla="*/ 8 w 24"/>
                <a:gd name="T25" fmla="*/ 8 h 24"/>
                <a:gd name="T26" fmla="*/ 8 w 24"/>
                <a:gd name="T27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24" extrusionOk="0">
                  <a:moveTo>
                    <a:pt x="20" y="24"/>
                  </a:moveTo>
                  <a:cubicBezTo>
                    <a:pt x="4" y="24"/>
                    <a:pt x="4" y="24"/>
                    <a:pt x="4" y="24"/>
                  </a:cubicBezTo>
                  <a:cubicBezTo>
                    <a:pt x="2" y="24"/>
                    <a:pt x="0" y="23"/>
                    <a:pt x="0" y="2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2" y="0"/>
                    <a:pt x="24" y="2"/>
                    <a:pt x="24" y="4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3"/>
                    <a:pt x="22" y="24"/>
                    <a:pt x="20" y="24"/>
                  </a:cubicBezTo>
                  <a:close/>
                  <a:moveTo>
                    <a:pt x="8" y="16"/>
                  </a:moveTo>
                  <a:cubicBezTo>
                    <a:pt x="16" y="16"/>
                    <a:pt x="16" y="16"/>
                    <a:pt x="16" y="16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sz="1150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Прямоугольник: усеченные противолежащие углы 41">
            <a:extLst>
              <a:ext uri="{FF2B5EF4-FFF2-40B4-BE49-F238E27FC236}">
                <a16:creationId xmlns:a16="http://schemas.microsoft.com/office/drawing/2014/main" id="{0E89807F-6F61-7839-F2B8-2D02B660F2AB}"/>
              </a:ext>
            </a:extLst>
          </p:cNvPr>
          <p:cNvSpPr/>
          <p:nvPr/>
        </p:nvSpPr>
        <p:spPr>
          <a:xfrm flipH="1">
            <a:off x="2708759" y="3075806"/>
            <a:ext cx="1843537" cy="973386"/>
          </a:xfrm>
          <a:prstGeom prst="snip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63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Прямоугольник: усеченные противолежащие углы 39">
            <a:extLst>
              <a:ext uri="{FF2B5EF4-FFF2-40B4-BE49-F238E27FC236}">
                <a16:creationId xmlns:a16="http://schemas.microsoft.com/office/drawing/2014/main" id="{CB3F1317-26CD-D250-517B-21D0B874D79C}"/>
              </a:ext>
            </a:extLst>
          </p:cNvPr>
          <p:cNvSpPr/>
          <p:nvPr/>
        </p:nvSpPr>
        <p:spPr>
          <a:xfrm flipH="1">
            <a:off x="7145116" y="3075806"/>
            <a:ext cx="1843537" cy="973386"/>
          </a:xfrm>
          <a:prstGeom prst="snip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63">
              <a:solidFill>
                <a:schemeClr val="tx1"/>
              </a:solidFill>
              <a:latin typeface="+mj-lt"/>
            </a:endParaRPr>
          </a:p>
        </p:txBody>
      </p:sp>
      <p:sp>
        <p:nvSpPr>
          <p:cNvPr id="38" name="Прямоугольник: усеченные противолежащие углы 38">
            <a:extLst>
              <a:ext uri="{FF2B5EF4-FFF2-40B4-BE49-F238E27FC236}">
                <a16:creationId xmlns:a16="http://schemas.microsoft.com/office/drawing/2014/main" id="{B1F8157F-618E-5679-0971-2FBEC38E1EBE}"/>
              </a:ext>
            </a:extLst>
          </p:cNvPr>
          <p:cNvSpPr/>
          <p:nvPr/>
        </p:nvSpPr>
        <p:spPr>
          <a:xfrm flipH="1">
            <a:off x="7300463" y="1686854"/>
            <a:ext cx="1843537" cy="884896"/>
          </a:xfrm>
          <a:prstGeom prst="snip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63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7D8F01FE-4CEB-6BEC-B6EE-14C1210CFDA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2104" y="4297340"/>
            <a:ext cx="654909" cy="684965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7EDF0D10-5071-1F77-6903-EF8940B6701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0280" y="4325800"/>
            <a:ext cx="716598" cy="732910"/>
          </a:xfrm>
          <a:prstGeom prst="rect">
            <a:avLst/>
          </a:prstGeom>
        </p:spPr>
      </p:pic>
      <p:sp>
        <p:nvSpPr>
          <p:cNvPr id="42" name="Заголовок 5">
            <a:extLst>
              <a:ext uri="{FF2B5EF4-FFF2-40B4-BE49-F238E27FC236}">
                <a16:creationId xmlns:a16="http://schemas.microsoft.com/office/drawing/2014/main" id="{C972B0C3-5406-3A49-3CAA-0C87DC3DC56A}"/>
              </a:ext>
            </a:extLst>
          </p:cNvPr>
          <p:cNvSpPr txBox="1">
            <a:spLocks/>
          </p:cNvSpPr>
          <p:nvPr/>
        </p:nvSpPr>
        <p:spPr>
          <a:xfrm>
            <a:off x="2278378" y="526543"/>
            <a:ext cx="3434081" cy="48020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5363" b="1" dirty="0"/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D4DDD391-5172-A6B3-76AB-D79F47CFB20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6433" y="691738"/>
            <a:ext cx="746007" cy="735846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61E45856-1215-2DEB-340A-4BA9851EAA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0032" y="2352316"/>
            <a:ext cx="772408" cy="219434"/>
          </a:xfrm>
          <a:prstGeom prst="rect">
            <a:avLst/>
          </a:prstGeom>
        </p:spPr>
      </p:pic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E44EEE49-8FB2-6B13-249C-F6B394A18D72}"/>
              </a:ext>
            </a:extLst>
          </p:cNvPr>
          <p:cNvSpPr/>
          <p:nvPr/>
        </p:nvSpPr>
        <p:spPr>
          <a:xfrm>
            <a:off x="422879" y="2230004"/>
            <a:ext cx="1689149" cy="249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42950">
              <a:lnSpc>
                <a:spcPct val="90000"/>
              </a:lnSpc>
              <a:spcBef>
                <a:spcPts val="813"/>
              </a:spcBef>
              <a:buClr>
                <a:srgbClr val="258442"/>
              </a:buClr>
              <a:buSzPts val="1400"/>
              <a:defRPr/>
            </a:pPr>
            <a:r>
              <a:rPr lang="ru-RU" sz="1138" dirty="0">
                <a:solidFill>
                  <a:srgbClr val="6BA63F"/>
                </a:solidFill>
                <a:latin typeface="+mj-lt"/>
                <a:ea typeface="Calibri"/>
                <a:cs typeface="Calibri"/>
                <a:sym typeface="Calibri"/>
              </a:rPr>
              <a:t>Агроном онлайн</a:t>
            </a:r>
            <a:endParaRPr lang="ru-RU" sz="1138" dirty="0">
              <a:solidFill>
                <a:srgbClr val="6BA63F"/>
              </a:solidFill>
              <a:latin typeface="+mj-lt"/>
            </a:endParaRP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15D6E95B-FBD9-583A-52BB-3720E28711F1}"/>
              </a:ext>
            </a:extLst>
          </p:cNvPr>
          <p:cNvSpPr/>
          <p:nvPr/>
        </p:nvSpPr>
        <p:spPr>
          <a:xfrm>
            <a:off x="499242" y="2429858"/>
            <a:ext cx="6249042" cy="7078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100" dirty="0">
                <a:latin typeface="+mj-lt"/>
              </a:rPr>
              <a:t>Онлайн-система управления агрономической службой для с/х предприятий от 100 га, включая спутниковый мониторинг полей, создание карт дифференцированного внесения удобрений, сева и обработки СЗР, а также создание карт отбора проб для анализа почвы. </a:t>
            </a:r>
          </a:p>
          <a:p>
            <a:r>
              <a:rPr lang="ru-RU" sz="1100" dirty="0">
                <a:latin typeface="+mj-lt"/>
              </a:rPr>
              <a:t>Стоимость годового обслуживания:</a:t>
            </a:r>
            <a:r>
              <a:rPr lang="en-US" sz="1100" dirty="0">
                <a:latin typeface="+mj-lt"/>
              </a:rPr>
              <a:t> </a:t>
            </a:r>
            <a:r>
              <a:rPr lang="ru-RU" sz="1300" dirty="0">
                <a:solidFill>
                  <a:srgbClr val="6BA63F"/>
                </a:solidFill>
                <a:latin typeface="+mj-lt"/>
              </a:rPr>
              <a:t>от 7</a:t>
            </a:r>
            <a:r>
              <a:rPr lang="en-US" sz="1300" dirty="0">
                <a:solidFill>
                  <a:srgbClr val="6BA63F"/>
                </a:solidFill>
                <a:latin typeface="+mj-lt"/>
              </a:rPr>
              <a:t> </a:t>
            </a:r>
            <a:r>
              <a:rPr lang="ru-RU" sz="1300" dirty="0">
                <a:solidFill>
                  <a:srgbClr val="6BA63F"/>
                </a:solidFill>
                <a:latin typeface="+mj-lt"/>
              </a:rPr>
              <a:t>000 </a:t>
            </a:r>
            <a:r>
              <a:rPr lang="ru-RU" sz="1300" dirty="0" err="1">
                <a:solidFill>
                  <a:srgbClr val="6BA63F"/>
                </a:solidFill>
                <a:latin typeface="+mj-lt"/>
              </a:rPr>
              <a:t>руб</a:t>
            </a:r>
            <a:r>
              <a:rPr lang="ru-RU" sz="1300" dirty="0">
                <a:solidFill>
                  <a:srgbClr val="6BA63F"/>
                </a:solidFill>
                <a:latin typeface="+mj-lt"/>
              </a:rPr>
              <a:t> в год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8AFE8C5-96E0-6249-DF6A-8D0DC33CD86C}"/>
              </a:ext>
            </a:extLst>
          </p:cNvPr>
          <p:cNvSpPr txBox="1"/>
          <p:nvPr/>
        </p:nvSpPr>
        <p:spPr>
          <a:xfrm>
            <a:off x="7744052" y="1796893"/>
            <a:ext cx="760872" cy="3926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8" dirty="0">
                <a:latin typeface="+mj-lt"/>
              </a:rPr>
              <a:t>Сервис </a:t>
            </a:r>
            <a:endParaRPr lang="en-US" sz="488" dirty="0">
              <a:latin typeface="+mj-lt"/>
            </a:endParaRPr>
          </a:p>
          <a:p>
            <a:r>
              <a:rPr lang="ru-RU" sz="488" dirty="0">
                <a:latin typeface="+mj-lt"/>
              </a:rPr>
              <a:t>предоставляется </a:t>
            </a:r>
            <a:r>
              <a:rPr lang="en-US" sz="488" dirty="0">
                <a:latin typeface="+mj-lt"/>
              </a:rPr>
              <a:t/>
            </a:r>
            <a:br>
              <a:rPr lang="en-US" sz="488" dirty="0">
                <a:latin typeface="+mj-lt"/>
              </a:rPr>
            </a:br>
            <a:r>
              <a:rPr lang="ru-RU" sz="488" dirty="0">
                <a:latin typeface="+mj-lt"/>
              </a:rPr>
              <a:t>компанией </a:t>
            </a:r>
            <a:endParaRPr lang="en-US" sz="488" dirty="0">
              <a:latin typeface="+mj-lt"/>
            </a:endParaRPr>
          </a:p>
          <a:p>
            <a:r>
              <a:rPr lang="ru-RU" sz="488" dirty="0">
                <a:latin typeface="+mj-lt"/>
              </a:rPr>
              <a:t>ООО «</a:t>
            </a:r>
            <a:r>
              <a:rPr lang="ru-RU" sz="488" dirty="0" err="1">
                <a:latin typeface="+mj-lt"/>
              </a:rPr>
              <a:t>Инттерра</a:t>
            </a:r>
            <a:r>
              <a:rPr lang="ru-RU" sz="488" dirty="0">
                <a:latin typeface="+mj-lt"/>
              </a:rPr>
              <a:t>»</a:t>
            </a:r>
          </a:p>
        </p:txBody>
      </p:sp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50EDE984-2ADA-2E36-4AF7-C11F91ADEF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74257" y="1858815"/>
            <a:ext cx="759802" cy="733297"/>
          </a:xfrm>
          <a:prstGeom prst="rect">
            <a:avLst/>
          </a:prstGeom>
        </p:spPr>
      </p:pic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949E6787-0D21-BD35-73D5-CDB5AC599921}"/>
              </a:ext>
            </a:extLst>
          </p:cNvPr>
          <p:cNvGrpSpPr/>
          <p:nvPr/>
        </p:nvGrpSpPr>
        <p:grpSpPr>
          <a:xfrm>
            <a:off x="382066" y="716119"/>
            <a:ext cx="6205004" cy="795353"/>
            <a:chOff x="778953" y="1429769"/>
            <a:chExt cx="8925988" cy="978897"/>
          </a:xfrm>
        </p:grpSpPr>
        <p:sp>
          <p:nvSpPr>
            <p:cNvPr id="50" name="Прямоугольник 49">
              <a:extLst>
                <a:ext uri="{FF2B5EF4-FFF2-40B4-BE49-F238E27FC236}">
                  <a16:creationId xmlns:a16="http://schemas.microsoft.com/office/drawing/2014/main" id="{C27B9965-D398-DB46-3D43-26993DC777BB}"/>
                </a:ext>
              </a:extLst>
            </p:cNvPr>
            <p:cNvSpPr/>
            <p:nvPr/>
          </p:nvSpPr>
          <p:spPr>
            <a:xfrm>
              <a:off x="778953" y="1429769"/>
              <a:ext cx="5736685" cy="3011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742950">
                <a:lnSpc>
                  <a:spcPct val="90000"/>
                </a:lnSpc>
                <a:spcBef>
                  <a:spcPts val="813"/>
                </a:spcBef>
                <a:buClr>
                  <a:srgbClr val="258442"/>
                </a:buClr>
                <a:buSzPts val="1400"/>
                <a:defRPr/>
              </a:pPr>
              <a:r>
                <a:rPr lang="ru-RU" sz="1100" dirty="0">
                  <a:solidFill>
                    <a:srgbClr val="6BA63F"/>
                  </a:solidFill>
                  <a:latin typeface="+mj-lt"/>
                  <a:ea typeface="Calibri"/>
                  <a:cs typeface="Calibri"/>
                  <a:sym typeface="Calibri"/>
                </a:rPr>
                <a:t>МАРКЕТПЛЕЙС ТЕХНИКИ ДЛЯ РАСТЕНИЕВОДОВ </a:t>
              </a:r>
              <a:endParaRPr lang="ru-RU" sz="1100" dirty="0">
                <a:solidFill>
                  <a:srgbClr val="6BA63F"/>
                </a:solidFill>
                <a:latin typeface="+mj-lt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C9C5709-11E4-EC58-BE4F-915437C8978D}"/>
                </a:ext>
              </a:extLst>
            </p:cNvPr>
            <p:cNvSpPr txBox="1"/>
            <p:nvPr/>
          </p:nvSpPr>
          <p:spPr>
            <a:xfrm>
              <a:off x="783815" y="1670002"/>
              <a:ext cx="892112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00" dirty="0" err="1">
                  <a:latin typeface="+mj-lt"/>
                </a:rPr>
                <a:t>Мультибрендовый</a:t>
              </a:r>
              <a:r>
                <a:rPr lang="ru-RU" sz="1100" dirty="0">
                  <a:latin typeface="+mj-lt"/>
                </a:rPr>
                <a:t> интернет - маркетплейс В2В, представлено более  1 000 000  единиц техники и оборудования от ведущих производителей для растениеводства, сити-фермы и модульные заводы по переработке</a:t>
              </a:r>
            </a:p>
          </p:txBody>
        </p:sp>
      </p:grp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id="{4571AE28-4E99-2193-165F-6774966557F0}"/>
              </a:ext>
            </a:extLst>
          </p:cNvPr>
          <p:cNvGrpSpPr/>
          <p:nvPr/>
        </p:nvGrpSpPr>
        <p:grpSpPr>
          <a:xfrm>
            <a:off x="393217" y="4345376"/>
            <a:ext cx="6193853" cy="650477"/>
            <a:chOff x="7407148" y="1212118"/>
            <a:chExt cx="9161122" cy="800588"/>
          </a:xfrm>
        </p:grpSpPr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id="{21EA3A6F-FA7D-B1A7-9CE9-895D151E5F9D}"/>
                </a:ext>
              </a:extLst>
            </p:cNvPr>
            <p:cNvSpPr/>
            <p:nvPr/>
          </p:nvSpPr>
          <p:spPr>
            <a:xfrm>
              <a:off x="7407148" y="1212118"/>
              <a:ext cx="4246013" cy="3011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742950">
                <a:lnSpc>
                  <a:spcPct val="90000"/>
                </a:lnSpc>
                <a:spcBef>
                  <a:spcPts val="813"/>
                </a:spcBef>
                <a:buClr>
                  <a:srgbClr val="258442"/>
                </a:buClr>
                <a:buSzPts val="1400"/>
                <a:defRPr/>
              </a:pPr>
              <a:r>
                <a:rPr lang="ru-RU" sz="1100" dirty="0">
                  <a:solidFill>
                    <a:srgbClr val="6BA63F"/>
                  </a:solidFill>
                  <a:latin typeface="+mj-lt"/>
                  <a:ea typeface="Calibri"/>
                  <a:cs typeface="Calibri"/>
                  <a:sym typeface="Calibri"/>
                </a:rPr>
                <a:t>РЫНОК СБЫТА ДЛЯ РАСТЕНИЕВОДОВ </a:t>
              </a:r>
              <a:endParaRPr lang="ru-RU" sz="1100" dirty="0">
                <a:solidFill>
                  <a:srgbClr val="6BA63F"/>
                </a:solidFill>
                <a:latin typeface="+mj-lt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F05BFA7-28EE-18FE-FA7E-D0941E39DE97}"/>
                </a:ext>
              </a:extLst>
            </p:cNvPr>
            <p:cNvSpPr txBox="1"/>
            <p:nvPr/>
          </p:nvSpPr>
          <p:spPr>
            <a:xfrm>
              <a:off x="7412587" y="1482383"/>
              <a:ext cx="9155683" cy="530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00" dirty="0">
                  <a:latin typeface="+mj-lt"/>
                </a:rPr>
                <a:t>Уникальная площадка для оптовой торговли В2В для растениеводов, зарегистрировано более 5 000 продавцов зерна и масличных культур</a:t>
              </a:r>
            </a:p>
          </p:txBody>
        </p:sp>
      </p:grp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1AA20CFE-C5F7-4492-5F65-9A553E4EF540}"/>
              </a:ext>
            </a:extLst>
          </p:cNvPr>
          <p:cNvGrpSpPr/>
          <p:nvPr/>
        </p:nvGrpSpPr>
        <p:grpSpPr>
          <a:xfrm>
            <a:off x="382066" y="1682387"/>
            <a:ext cx="6536331" cy="616600"/>
            <a:chOff x="-2728444" y="3516557"/>
            <a:chExt cx="11088485" cy="758893"/>
          </a:xfrm>
        </p:grpSpPr>
        <p:sp>
          <p:nvSpPr>
            <p:cNvPr id="56" name="Прямоугольник 55">
              <a:extLst>
                <a:ext uri="{FF2B5EF4-FFF2-40B4-BE49-F238E27FC236}">
                  <a16:creationId xmlns:a16="http://schemas.microsoft.com/office/drawing/2014/main" id="{7B59526C-08B2-C6AF-2241-12FF51F32ED6}"/>
                </a:ext>
              </a:extLst>
            </p:cNvPr>
            <p:cNvSpPr/>
            <p:nvPr/>
          </p:nvSpPr>
          <p:spPr>
            <a:xfrm>
              <a:off x="-2728444" y="3516557"/>
              <a:ext cx="5459971" cy="3011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  <a:spcBef>
                  <a:spcPts val="813"/>
                </a:spcBef>
                <a:buClr>
                  <a:srgbClr val="258442"/>
                </a:buClr>
                <a:buSzPts val="1400"/>
                <a:defRPr/>
              </a:pPr>
              <a:r>
                <a:rPr lang="ru-RU" sz="1100" dirty="0">
                  <a:solidFill>
                    <a:srgbClr val="6BA63F"/>
                  </a:solidFill>
                  <a:latin typeface="+mj-lt"/>
                  <a:ea typeface="Calibri"/>
                  <a:cs typeface="Calibri"/>
                  <a:sym typeface="Calibri"/>
                </a:rPr>
                <a:t>ЦИФРОВЫЕ СЕРВИСЫ ДЛЯ РАСТЕНИЕВОДОВ </a:t>
              </a:r>
              <a:endParaRPr lang="ru-RU" sz="1100" dirty="0">
                <a:solidFill>
                  <a:srgbClr val="6BA63F"/>
                </a:solidFill>
                <a:latin typeface="+mj-lt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B233C60-1367-C39F-2E27-B8EFAE9E0444}"/>
                </a:ext>
              </a:extLst>
            </p:cNvPr>
            <p:cNvSpPr txBox="1"/>
            <p:nvPr/>
          </p:nvSpPr>
          <p:spPr>
            <a:xfrm>
              <a:off x="-2728444" y="3745127"/>
              <a:ext cx="11088485" cy="530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00" dirty="0">
                  <a:latin typeface="+mj-lt"/>
                </a:rPr>
                <a:t>Цифровые сервисы для  повышения эффективности растениеводства, сервисы сертификации органического производства и по стандартам </a:t>
              </a:r>
              <a:r>
                <a:rPr lang="ru-RU" sz="1100" dirty="0" err="1">
                  <a:latin typeface="+mj-lt"/>
                </a:rPr>
                <a:t>халяль</a:t>
              </a:r>
              <a:endParaRPr lang="ru-RU" sz="1100" dirty="0">
                <a:latin typeface="+mj-lt"/>
              </a:endParaRPr>
            </a:p>
          </p:txBody>
        </p:sp>
      </p:grpSp>
      <p:grpSp>
        <p:nvGrpSpPr>
          <p:cNvPr id="58" name="Группа 57">
            <a:extLst>
              <a:ext uri="{FF2B5EF4-FFF2-40B4-BE49-F238E27FC236}">
                <a16:creationId xmlns:a16="http://schemas.microsoft.com/office/drawing/2014/main" id="{7FE5C94F-4F0F-FD39-9859-CD4C4A8D077E}"/>
              </a:ext>
            </a:extLst>
          </p:cNvPr>
          <p:cNvGrpSpPr/>
          <p:nvPr/>
        </p:nvGrpSpPr>
        <p:grpSpPr>
          <a:xfrm>
            <a:off x="393217" y="3314233"/>
            <a:ext cx="6383325" cy="646681"/>
            <a:chOff x="7072123" y="3040272"/>
            <a:chExt cx="5852341" cy="795917"/>
          </a:xfrm>
        </p:grpSpPr>
        <p:sp>
          <p:nvSpPr>
            <p:cNvPr id="59" name="Прямоугольник 58">
              <a:extLst>
                <a:ext uri="{FF2B5EF4-FFF2-40B4-BE49-F238E27FC236}">
                  <a16:creationId xmlns:a16="http://schemas.microsoft.com/office/drawing/2014/main" id="{A396F1F9-E200-190F-F4BC-5F380D61F8EC}"/>
                </a:ext>
              </a:extLst>
            </p:cNvPr>
            <p:cNvSpPr/>
            <p:nvPr/>
          </p:nvSpPr>
          <p:spPr>
            <a:xfrm>
              <a:off x="7072123" y="3040272"/>
              <a:ext cx="4246013" cy="3011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742950">
                <a:lnSpc>
                  <a:spcPct val="90000"/>
                </a:lnSpc>
                <a:spcBef>
                  <a:spcPts val="813"/>
                </a:spcBef>
                <a:buClr>
                  <a:srgbClr val="258442"/>
                </a:buClr>
                <a:buSzPts val="1400"/>
                <a:defRPr/>
              </a:pPr>
              <a:r>
                <a:rPr lang="ru-RU" sz="1100" dirty="0">
                  <a:solidFill>
                    <a:srgbClr val="6BA63F"/>
                  </a:solidFill>
                  <a:latin typeface="+mj-lt"/>
                  <a:ea typeface="Calibri"/>
                  <a:cs typeface="Calibri"/>
                  <a:sym typeface="Calibri"/>
                </a:rPr>
                <a:t>КРЕДИТНАЯ ПОДДЕРЖКА РАСТЕНИЕВОДОВ </a:t>
              </a:r>
              <a:endParaRPr lang="ru-RU" sz="1100" dirty="0">
                <a:solidFill>
                  <a:srgbClr val="6BA63F"/>
                </a:solidFill>
                <a:latin typeface="+mj-lt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6FEC712-8A26-E5B8-0375-78036504775F}"/>
                </a:ext>
              </a:extLst>
            </p:cNvPr>
            <p:cNvSpPr txBox="1"/>
            <p:nvPr/>
          </p:nvSpPr>
          <p:spPr>
            <a:xfrm>
              <a:off x="7072123" y="3305864"/>
              <a:ext cx="5852341" cy="530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00" dirty="0">
                  <a:latin typeface="+mj-lt"/>
                </a:rPr>
                <a:t>Кредитные продукты для растениеводства на проведение сезонных работ и инвестиций, синхронизированные с мерами </a:t>
              </a:r>
              <a:r>
                <a:rPr lang="ru-RU" sz="1100" dirty="0" err="1">
                  <a:latin typeface="+mj-lt"/>
                </a:rPr>
                <a:t>гос</a:t>
              </a:r>
              <a:r>
                <a:rPr lang="ru-RU" sz="1100" dirty="0">
                  <a:latin typeface="+mj-lt"/>
                </a:rPr>
                <a:t> поддержки</a:t>
              </a:r>
            </a:p>
          </p:txBody>
        </p:sp>
      </p:grp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AB23E14E-CE34-8F26-C86B-8E72E78B9EB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045"/>
          <a:stretch/>
        </p:blipFill>
        <p:spPr>
          <a:xfrm>
            <a:off x="6871975" y="693903"/>
            <a:ext cx="746007" cy="797727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E58245E8-379E-1941-1F95-B538198FE544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4612" y="3365032"/>
            <a:ext cx="644249" cy="697157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CE729603-1609-CD75-3D52-5D1A7C9AE041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2264" y="3363838"/>
            <a:ext cx="754614" cy="733297"/>
          </a:xfrm>
          <a:prstGeom prst="rect">
            <a:avLst/>
          </a:prstGeom>
        </p:spPr>
      </p:pic>
      <p:sp>
        <p:nvSpPr>
          <p:cNvPr id="64" name="Текст 1">
            <a:extLst>
              <a:ext uri="{FF2B5EF4-FFF2-40B4-BE49-F238E27FC236}">
                <a16:creationId xmlns:a16="http://schemas.microsoft.com/office/drawing/2014/main" id="{86833E66-0B0E-8C0B-A963-02418C778818}"/>
              </a:ext>
            </a:extLst>
          </p:cNvPr>
          <p:cNvSpPr txBox="1">
            <a:spLocks/>
          </p:cNvSpPr>
          <p:nvPr/>
        </p:nvSpPr>
        <p:spPr>
          <a:xfrm>
            <a:off x="169049" y="253842"/>
            <a:ext cx="8523288" cy="629444"/>
          </a:xfrm>
          <a:prstGeom prst="rect">
            <a:avLst/>
          </a:prstGeom>
        </p:spPr>
        <p:txBody>
          <a:bodyPr/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schemeClr val="bg1"/>
                </a:solidFill>
                <a:latin typeface="Montserrat" panose="00000500000000000000" pitchFamily="2" charset="-5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sz="1800" b="0" dirty="0">
                <a:solidFill>
                  <a:srgbClr val="6BA63F"/>
                </a:solidFill>
                <a:latin typeface="+mj-lt"/>
              </a:rPr>
              <a:t>ЭКОСИСТЕМА РАСТЕНИЕВОДСТВА</a:t>
            </a:r>
          </a:p>
        </p:txBody>
      </p:sp>
      <p:sp>
        <p:nvSpPr>
          <p:cNvPr id="65" name="Прямоугольник: скругленные углы 1">
            <a:extLst>
              <a:ext uri="{FF2B5EF4-FFF2-40B4-BE49-F238E27FC236}">
                <a16:creationId xmlns:a16="http://schemas.microsoft.com/office/drawing/2014/main" id="{FAB23C12-FE01-636C-EA4A-6AC14A6891E6}"/>
              </a:ext>
            </a:extLst>
          </p:cNvPr>
          <p:cNvSpPr/>
          <p:nvPr/>
        </p:nvSpPr>
        <p:spPr>
          <a:xfrm>
            <a:off x="238646" y="646459"/>
            <a:ext cx="8523288" cy="871198"/>
          </a:xfrm>
          <a:prstGeom prst="roundRect">
            <a:avLst>
              <a:gd name="adj" fmla="val 3995"/>
            </a:avLst>
          </a:prstGeom>
          <a:noFill/>
          <a:ln w="12700">
            <a:solidFill>
              <a:srgbClr val="6BA63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50" rIns="29250" rtlCol="0" anchor="t"/>
          <a:lstStyle/>
          <a:p>
            <a:pPr>
              <a:lnSpc>
                <a:spcPct val="150000"/>
              </a:lnSpc>
            </a:pPr>
            <a:endParaRPr lang="ru-RU" sz="9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6" name="Прямоугольник: скругленные углы 1">
            <a:extLst>
              <a:ext uri="{FF2B5EF4-FFF2-40B4-BE49-F238E27FC236}">
                <a16:creationId xmlns:a16="http://schemas.microsoft.com/office/drawing/2014/main" id="{B297A222-51ED-DCDE-9A79-9B0CCBC04640}"/>
              </a:ext>
            </a:extLst>
          </p:cNvPr>
          <p:cNvSpPr/>
          <p:nvPr/>
        </p:nvSpPr>
        <p:spPr>
          <a:xfrm>
            <a:off x="238646" y="1635646"/>
            <a:ext cx="8523288" cy="1506010"/>
          </a:xfrm>
          <a:prstGeom prst="roundRect">
            <a:avLst>
              <a:gd name="adj" fmla="val 3995"/>
            </a:avLst>
          </a:prstGeom>
          <a:noFill/>
          <a:ln w="12700">
            <a:solidFill>
              <a:srgbClr val="6BA63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50" rIns="29250" rtlCol="0" anchor="t"/>
          <a:lstStyle/>
          <a:p>
            <a:pPr>
              <a:lnSpc>
                <a:spcPct val="150000"/>
              </a:lnSpc>
            </a:pPr>
            <a:endParaRPr lang="ru-RU" sz="9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7" name="Прямоугольник: скругленные углы 1">
            <a:extLst>
              <a:ext uri="{FF2B5EF4-FFF2-40B4-BE49-F238E27FC236}">
                <a16:creationId xmlns:a16="http://schemas.microsoft.com/office/drawing/2014/main" id="{7B9C4F6F-6083-C1E2-773C-721AA990EE13}"/>
              </a:ext>
            </a:extLst>
          </p:cNvPr>
          <p:cNvSpPr/>
          <p:nvPr/>
        </p:nvSpPr>
        <p:spPr>
          <a:xfrm>
            <a:off x="227495" y="3271707"/>
            <a:ext cx="8523288" cy="843561"/>
          </a:xfrm>
          <a:prstGeom prst="roundRect">
            <a:avLst>
              <a:gd name="adj" fmla="val 3995"/>
            </a:avLst>
          </a:prstGeom>
          <a:noFill/>
          <a:ln w="12700">
            <a:solidFill>
              <a:srgbClr val="6BA63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50" rIns="29250" rtlCol="0" anchor="t"/>
          <a:lstStyle/>
          <a:p>
            <a:pPr>
              <a:lnSpc>
                <a:spcPct val="150000"/>
              </a:lnSpc>
            </a:pPr>
            <a:endParaRPr lang="ru-RU" sz="9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8" name="Прямоугольник: скругленные углы 1">
            <a:extLst>
              <a:ext uri="{FF2B5EF4-FFF2-40B4-BE49-F238E27FC236}">
                <a16:creationId xmlns:a16="http://schemas.microsoft.com/office/drawing/2014/main" id="{6439ADF6-C956-443D-061F-6144D5150505}"/>
              </a:ext>
            </a:extLst>
          </p:cNvPr>
          <p:cNvSpPr/>
          <p:nvPr/>
        </p:nvSpPr>
        <p:spPr>
          <a:xfrm>
            <a:off x="227495" y="4279820"/>
            <a:ext cx="8523288" cy="716034"/>
          </a:xfrm>
          <a:prstGeom prst="roundRect">
            <a:avLst>
              <a:gd name="adj" fmla="val 3995"/>
            </a:avLst>
          </a:prstGeom>
          <a:noFill/>
          <a:ln w="12700">
            <a:solidFill>
              <a:srgbClr val="6BA63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50" rIns="29250" rtlCol="0" anchor="t"/>
          <a:lstStyle/>
          <a:p>
            <a:pPr>
              <a:lnSpc>
                <a:spcPct val="150000"/>
              </a:lnSpc>
            </a:pPr>
            <a:endParaRPr lang="ru-RU" sz="9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191213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" name="Прямоугольник: усеченные противолежащие углы 39">
            <a:extLst>
              <a:ext uri="{FF2B5EF4-FFF2-40B4-BE49-F238E27FC236}">
                <a16:creationId xmlns:a16="http://schemas.microsoft.com/office/drawing/2014/main" id="{4715181C-FCD2-6774-6396-AA556D1C9072}"/>
              </a:ext>
            </a:extLst>
          </p:cNvPr>
          <p:cNvSpPr/>
          <p:nvPr/>
        </p:nvSpPr>
        <p:spPr>
          <a:xfrm flipH="1">
            <a:off x="2666971" y="1491630"/>
            <a:ext cx="1843537" cy="973386"/>
          </a:xfrm>
          <a:prstGeom prst="snip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7" name="Заголовок 5">
            <a:extLst>
              <a:ext uri="{FF2B5EF4-FFF2-40B4-BE49-F238E27FC236}">
                <a16:creationId xmlns:a16="http://schemas.microsoft.com/office/drawing/2014/main" id="{0ED58574-91FE-3E0A-C546-3A318160A340}"/>
              </a:ext>
            </a:extLst>
          </p:cNvPr>
          <p:cNvSpPr txBox="1">
            <a:spLocks/>
          </p:cNvSpPr>
          <p:nvPr/>
        </p:nvSpPr>
        <p:spPr>
          <a:xfrm>
            <a:off x="2278378" y="526543"/>
            <a:ext cx="3434081" cy="48020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5363" b="1" dirty="0"/>
          </a:p>
        </p:txBody>
      </p: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ED25C15C-1467-787A-B23D-D773360C7481}"/>
              </a:ext>
            </a:extLst>
          </p:cNvPr>
          <p:cNvGrpSpPr/>
          <p:nvPr/>
        </p:nvGrpSpPr>
        <p:grpSpPr>
          <a:xfrm>
            <a:off x="335304" y="2167669"/>
            <a:ext cx="8442322" cy="594846"/>
            <a:chOff x="1022091" y="4331056"/>
            <a:chExt cx="10390550" cy="732119"/>
          </a:xfrm>
        </p:grpSpPr>
        <p:sp>
          <p:nvSpPr>
            <p:cNvPr id="69" name="Прямоугольник 68">
              <a:extLst>
                <a:ext uri="{FF2B5EF4-FFF2-40B4-BE49-F238E27FC236}">
                  <a16:creationId xmlns:a16="http://schemas.microsoft.com/office/drawing/2014/main" id="{772C6551-A0AE-378A-62F8-C88CE4A61AF1}"/>
                </a:ext>
              </a:extLst>
            </p:cNvPr>
            <p:cNvSpPr/>
            <p:nvPr/>
          </p:nvSpPr>
          <p:spPr>
            <a:xfrm>
              <a:off x="1022091" y="4331056"/>
              <a:ext cx="2078953" cy="3076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742950">
                <a:lnSpc>
                  <a:spcPct val="90000"/>
                </a:lnSpc>
                <a:spcBef>
                  <a:spcPts val="813"/>
                </a:spcBef>
                <a:buClr>
                  <a:srgbClr val="258442"/>
                </a:buClr>
                <a:buSzPts val="1400"/>
                <a:defRPr/>
              </a:pPr>
              <a:r>
                <a:rPr lang="ru-RU" sz="1100" dirty="0">
                  <a:solidFill>
                    <a:srgbClr val="6BA63F"/>
                  </a:solidFill>
                  <a:latin typeface="+mj-lt"/>
                  <a:ea typeface="Calibri"/>
                  <a:cs typeface="Calibri"/>
                  <a:sym typeface="Calibri"/>
                </a:rPr>
                <a:t>Ветеринар онлайн</a:t>
              </a:r>
            </a:p>
          </p:txBody>
        </p:sp>
        <p:sp>
          <p:nvSpPr>
            <p:cNvPr id="70" name="Прямоугольник 69">
              <a:extLst>
                <a:ext uri="{FF2B5EF4-FFF2-40B4-BE49-F238E27FC236}">
                  <a16:creationId xmlns:a16="http://schemas.microsoft.com/office/drawing/2014/main" id="{D4D32B20-96E7-61B8-9D1F-184AC5A49FBE}"/>
                </a:ext>
              </a:extLst>
            </p:cNvPr>
            <p:cNvSpPr/>
            <p:nvPr/>
          </p:nvSpPr>
          <p:spPr>
            <a:xfrm>
              <a:off x="1126699" y="4646493"/>
              <a:ext cx="10285942" cy="41668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ru-RU" sz="1100" dirty="0">
                  <a:latin typeface="+mj-lt"/>
                </a:rPr>
                <a:t>ДМС для сельхоз / животных, </a:t>
              </a:r>
              <a:r>
                <a:rPr lang="en-US" sz="1100" dirty="0">
                  <a:latin typeface="+mj-lt"/>
                </a:rPr>
                <a:t> </a:t>
              </a:r>
              <a:r>
                <a:rPr lang="ru-RU" sz="1100" dirty="0">
                  <a:latin typeface="+mj-lt"/>
                </a:rPr>
                <a:t>10 решенных проблем «под ключ».</a:t>
              </a:r>
            </a:p>
            <a:p>
              <a:r>
                <a:rPr lang="ru-RU" sz="1100" dirty="0">
                  <a:latin typeface="+mj-lt"/>
                </a:rPr>
                <a:t>Правовая помощь в оформлении документов и защите прав при взаимодействии с ГВС.</a:t>
              </a:r>
            </a:p>
          </p:txBody>
        </p:sp>
      </p:grpSp>
      <p:grpSp>
        <p:nvGrpSpPr>
          <p:cNvPr id="71" name="Группа 70">
            <a:extLst>
              <a:ext uri="{FF2B5EF4-FFF2-40B4-BE49-F238E27FC236}">
                <a16:creationId xmlns:a16="http://schemas.microsoft.com/office/drawing/2014/main" id="{DDB9937A-E1E3-6B66-B6FD-479BDB56DEA0}"/>
              </a:ext>
            </a:extLst>
          </p:cNvPr>
          <p:cNvGrpSpPr/>
          <p:nvPr/>
        </p:nvGrpSpPr>
        <p:grpSpPr>
          <a:xfrm>
            <a:off x="295728" y="739646"/>
            <a:ext cx="5970346" cy="618744"/>
            <a:chOff x="682113" y="1512074"/>
            <a:chExt cx="8588430" cy="761532"/>
          </a:xfrm>
        </p:grpSpPr>
        <p:sp>
          <p:nvSpPr>
            <p:cNvPr id="72" name="Прямоугольник 71">
              <a:extLst>
                <a:ext uri="{FF2B5EF4-FFF2-40B4-BE49-F238E27FC236}">
                  <a16:creationId xmlns:a16="http://schemas.microsoft.com/office/drawing/2014/main" id="{7CEFDC3C-D224-7BE4-5550-4A70AE57F40B}"/>
                </a:ext>
              </a:extLst>
            </p:cNvPr>
            <p:cNvSpPr/>
            <p:nvPr/>
          </p:nvSpPr>
          <p:spPr>
            <a:xfrm>
              <a:off x="682113" y="1512074"/>
              <a:ext cx="4359893" cy="3011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742950">
                <a:lnSpc>
                  <a:spcPct val="90000"/>
                </a:lnSpc>
                <a:spcBef>
                  <a:spcPts val="813"/>
                </a:spcBef>
                <a:buClr>
                  <a:srgbClr val="258442"/>
                </a:buClr>
                <a:buSzPts val="1400"/>
                <a:defRPr/>
              </a:pPr>
              <a:r>
                <a:rPr lang="ru-RU" sz="1100" dirty="0">
                  <a:solidFill>
                    <a:srgbClr val="6BA63F"/>
                  </a:solidFill>
                  <a:latin typeface="+mj-lt"/>
                  <a:ea typeface="Calibri"/>
                  <a:cs typeface="Calibri"/>
                  <a:sym typeface="Calibri"/>
                </a:rPr>
                <a:t>МАРКЕТПЛЕЙС ТЕХНИКИ ДЛЯ ЖИВОТНОВОДОВ 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CCB7E70-3A59-B132-FE70-98597B941FA3}"/>
                </a:ext>
              </a:extLst>
            </p:cNvPr>
            <p:cNvSpPr txBox="1"/>
            <p:nvPr/>
          </p:nvSpPr>
          <p:spPr>
            <a:xfrm>
              <a:off x="682113" y="1743283"/>
              <a:ext cx="8588430" cy="530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00" dirty="0" err="1">
                  <a:latin typeface="+mj-lt"/>
                </a:rPr>
                <a:t>Мультибрендовый</a:t>
              </a:r>
              <a:r>
                <a:rPr lang="ru-RU" sz="1100" dirty="0">
                  <a:latin typeface="+mj-lt"/>
                </a:rPr>
                <a:t> интернет - маркетплейс В2В, представлено более 500 000 единиц техники для животноводства, модульные заводы по переработке</a:t>
              </a:r>
            </a:p>
          </p:txBody>
        </p:sp>
      </p:grp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id="{DFBBC526-04ED-9667-4253-5F76EBBED490}"/>
              </a:ext>
            </a:extLst>
          </p:cNvPr>
          <p:cNvGrpSpPr/>
          <p:nvPr/>
        </p:nvGrpSpPr>
        <p:grpSpPr>
          <a:xfrm>
            <a:off x="335304" y="3147814"/>
            <a:ext cx="5390181" cy="619998"/>
            <a:chOff x="7395654" y="1604388"/>
            <a:chExt cx="7972437" cy="763078"/>
          </a:xfrm>
        </p:grpSpPr>
        <p:sp>
          <p:nvSpPr>
            <p:cNvPr id="75" name="Прямоугольник 74">
              <a:extLst>
                <a:ext uri="{FF2B5EF4-FFF2-40B4-BE49-F238E27FC236}">
                  <a16:creationId xmlns:a16="http://schemas.microsoft.com/office/drawing/2014/main" id="{5C86EA8D-75DA-22F6-C056-653D80ADB116}"/>
                </a:ext>
              </a:extLst>
            </p:cNvPr>
            <p:cNvSpPr/>
            <p:nvPr/>
          </p:nvSpPr>
          <p:spPr>
            <a:xfrm>
              <a:off x="7395654" y="1604388"/>
              <a:ext cx="4246013" cy="3011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742950">
                <a:lnSpc>
                  <a:spcPct val="90000"/>
                </a:lnSpc>
                <a:spcBef>
                  <a:spcPts val="813"/>
                </a:spcBef>
                <a:buClr>
                  <a:srgbClr val="258442"/>
                </a:buClr>
                <a:buSzPts val="1400"/>
                <a:defRPr/>
              </a:pPr>
              <a:r>
                <a:rPr lang="ru-RU" sz="1100" dirty="0">
                  <a:solidFill>
                    <a:srgbClr val="6BA63F"/>
                  </a:solidFill>
                  <a:latin typeface="+mj-lt"/>
                  <a:ea typeface="Calibri"/>
                  <a:cs typeface="Calibri"/>
                  <a:sym typeface="Calibri"/>
                </a:rPr>
                <a:t>РЫНОК СБЫТА ДЛЯ ЖИВОТНОВОДОВ 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B764B9D9-682D-5742-37C6-05034F4DB9FE}"/>
                </a:ext>
              </a:extLst>
            </p:cNvPr>
            <p:cNvSpPr txBox="1"/>
            <p:nvPr/>
          </p:nvSpPr>
          <p:spPr>
            <a:xfrm>
              <a:off x="7412586" y="1837141"/>
              <a:ext cx="7955505" cy="530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00" dirty="0">
                  <a:latin typeface="+mj-lt"/>
                </a:rPr>
                <a:t>Уникальная площадка для оптовой В2В и розничной интернет - торговли В2С «Свое родное» для животноводческих хозяйств и переработчиков </a:t>
              </a:r>
            </a:p>
          </p:txBody>
        </p:sp>
      </p:grpSp>
      <p:grpSp>
        <p:nvGrpSpPr>
          <p:cNvPr id="77" name="Группа 76">
            <a:extLst>
              <a:ext uri="{FF2B5EF4-FFF2-40B4-BE49-F238E27FC236}">
                <a16:creationId xmlns:a16="http://schemas.microsoft.com/office/drawing/2014/main" id="{B5C29761-4FDE-8692-48FB-98585AC9FD6C}"/>
              </a:ext>
            </a:extLst>
          </p:cNvPr>
          <p:cNvGrpSpPr/>
          <p:nvPr/>
        </p:nvGrpSpPr>
        <p:grpSpPr>
          <a:xfrm>
            <a:off x="307276" y="1568726"/>
            <a:ext cx="6171891" cy="642984"/>
            <a:chOff x="-2722710" y="3714139"/>
            <a:chExt cx="10470234" cy="791367"/>
          </a:xfrm>
        </p:grpSpPr>
        <p:sp>
          <p:nvSpPr>
            <p:cNvPr id="78" name="Прямоугольник 77">
              <a:extLst>
                <a:ext uri="{FF2B5EF4-FFF2-40B4-BE49-F238E27FC236}">
                  <a16:creationId xmlns:a16="http://schemas.microsoft.com/office/drawing/2014/main" id="{179E4BB4-8B3A-B5F5-A838-64B25489CD23}"/>
                </a:ext>
              </a:extLst>
            </p:cNvPr>
            <p:cNvSpPr/>
            <p:nvPr/>
          </p:nvSpPr>
          <p:spPr>
            <a:xfrm>
              <a:off x="-2722710" y="3714139"/>
              <a:ext cx="5241965" cy="3011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  <a:spcBef>
                  <a:spcPts val="813"/>
                </a:spcBef>
                <a:buClr>
                  <a:srgbClr val="258442"/>
                </a:buClr>
                <a:buSzPts val="1400"/>
                <a:defRPr/>
              </a:pPr>
              <a:r>
                <a:rPr lang="ru-RU" sz="1100" dirty="0">
                  <a:solidFill>
                    <a:srgbClr val="6BA63F"/>
                  </a:solidFill>
                  <a:latin typeface="+mj-lt"/>
                  <a:ea typeface="Calibri"/>
                  <a:cs typeface="Calibri"/>
                  <a:sym typeface="Calibri"/>
                </a:rPr>
                <a:t>ЦИФРОВЫЕ СЕРВИСЫ ДЛЯ ЖИВОТНОВОДОВ 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608F342-07C7-31AE-EA55-7362E739B009}"/>
                </a:ext>
              </a:extLst>
            </p:cNvPr>
            <p:cNvSpPr txBox="1"/>
            <p:nvPr/>
          </p:nvSpPr>
          <p:spPr>
            <a:xfrm>
              <a:off x="-2719131" y="3975182"/>
              <a:ext cx="10466655" cy="530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00" dirty="0">
                  <a:latin typeface="+mj-lt"/>
                </a:rPr>
                <a:t>Цифровые сервисы для  повышения эффективности животноводства, сервисы сертификации органического производства и по стандартам халяль</a:t>
              </a:r>
            </a:p>
          </p:txBody>
        </p:sp>
      </p:grpSp>
      <p:grpSp>
        <p:nvGrpSpPr>
          <p:cNvPr id="80" name="Группа 79">
            <a:extLst>
              <a:ext uri="{FF2B5EF4-FFF2-40B4-BE49-F238E27FC236}">
                <a16:creationId xmlns:a16="http://schemas.microsoft.com/office/drawing/2014/main" id="{A0D6FA50-4DF4-FF98-132F-C27910991DC0}"/>
              </a:ext>
            </a:extLst>
          </p:cNvPr>
          <p:cNvGrpSpPr/>
          <p:nvPr/>
        </p:nvGrpSpPr>
        <p:grpSpPr>
          <a:xfrm>
            <a:off x="313002" y="4127267"/>
            <a:ext cx="5512841" cy="603561"/>
            <a:chOff x="7073919" y="3036309"/>
            <a:chExt cx="6785036" cy="742846"/>
          </a:xfrm>
        </p:grpSpPr>
        <p:sp>
          <p:nvSpPr>
            <p:cNvPr id="81" name="Прямоугольник 80">
              <a:extLst>
                <a:ext uri="{FF2B5EF4-FFF2-40B4-BE49-F238E27FC236}">
                  <a16:creationId xmlns:a16="http://schemas.microsoft.com/office/drawing/2014/main" id="{48D9FD19-7814-A9B0-6813-BC80595653D8}"/>
                </a:ext>
              </a:extLst>
            </p:cNvPr>
            <p:cNvSpPr/>
            <p:nvPr/>
          </p:nvSpPr>
          <p:spPr>
            <a:xfrm>
              <a:off x="7073919" y="3036309"/>
              <a:ext cx="3560665" cy="3011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742950">
                <a:lnSpc>
                  <a:spcPct val="90000"/>
                </a:lnSpc>
                <a:spcBef>
                  <a:spcPts val="813"/>
                </a:spcBef>
                <a:buClr>
                  <a:srgbClr val="258442"/>
                </a:buClr>
                <a:buSzPts val="1400"/>
                <a:defRPr/>
              </a:pPr>
              <a:r>
                <a:rPr lang="ru-RU" sz="1100" dirty="0">
                  <a:solidFill>
                    <a:srgbClr val="6BA63F"/>
                  </a:solidFill>
                  <a:latin typeface="+mj-lt"/>
                  <a:ea typeface="Calibri"/>
                  <a:cs typeface="Calibri"/>
                  <a:sym typeface="Calibri"/>
                </a:rPr>
                <a:t>КРЕДИТНАЯ ПОДДЕРЖКА ЖИВОТНОВОДОВ 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D45099AA-EC35-6456-34C6-3E6F21DA3963}"/>
                </a:ext>
              </a:extLst>
            </p:cNvPr>
            <p:cNvSpPr txBox="1"/>
            <p:nvPr/>
          </p:nvSpPr>
          <p:spPr>
            <a:xfrm>
              <a:off x="7099318" y="3248833"/>
              <a:ext cx="6759637" cy="530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00" dirty="0">
                  <a:latin typeface="+mj-lt"/>
                </a:rPr>
                <a:t>Кредитные продукты для животноводства на всех этапах развития, синхронизированные с мерами </a:t>
              </a:r>
              <a:r>
                <a:rPr lang="ru-RU" sz="1100" dirty="0" err="1">
                  <a:latin typeface="+mj-lt"/>
                </a:rPr>
                <a:t>гос</a:t>
              </a:r>
              <a:r>
                <a:rPr lang="ru-RU" sz="1100" dirty="0">
                  <a:latin typeface="+mj-lt"/>
                </a:rPr>
                <a:t> поддержки</a:t>
              </a:r>
            </a:p>
          </p:txBody>
        </p:sp>
      </p:grpSp>
      <p:sp>
        <p:nvSpPr>
          <p:cNvPr id="83" name="Текст 1">
            <a:extLst>
              <a:ext uri="{FF2B5EF4-FFF2-40B4-BE49-F238E27FC236}">
                <a16:creationId xmlns:a16="http://schemas.microsoft.com/office/drawing/2014/main" id="{8A92A8C2-960E-2F0B-680C-73BF39E519D5}"/>
              </a:ext>
            </a:extLst>
          </p:cNvPr>
          <p:cNvSpPr txBox="1">
            <a:spLocks/>
          </p:cNvSpPr>
          <p:nvPr/>
        </p:nvSpPr>
        <p:spPr>
          <a:xfrm>
            <a:off x="164013" y="255802"/>
            <a:ext cx="8523288" cy="629444"/>
          </a:xfrm>
          <a:prstGeom prst="rect">
            <a:avLst/>
          </a:prstGeom>
        </p:spPr>
        <p:txBody>
          <a:bodyPr/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schemeClr val="bg1"/>
                </a:solidFill>
                <a:latin typeface="Montserrat" panose="00000500000000000000" pitchFamily="2" charset="-5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sz="1800" b="0" dirty="0">
                <a:solidFill>
                  <a:srgbClr val="6BA63F"/>
                </a:solidFill>
                <a:latin typeface="+mj-lt"/>
              </a:rPr>
              <a:t>ЭКОСИСТЕМА ЖИВОТНОВОДСТВА</a:t>
            </a:r>
          </a:p>
        </p:txBody>
      </p:sp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5C99E508-B2D7-307F-59B3-DE8A76DD280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44620" y="725074"/>
            <a:ext cx="627547" cy="716613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34E92833-9F64-EC60-7E56-23EA980673D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7594" y="720087"/>
            <a:ext cx="682541" cy="668699"/>
          </a:xfrm>
          <a:prstGeom prst="rect">
            <a:avLst/>
          </a:prstGeom>
        </p:spPr>
      </p:pic>
      <p:pic>
        <p:nvPicPr>
          <p:cNvPr id="86" name="Рисунок 85">
            <a:extLst>
              <a:ext uri="{FF2B5EF4-FFF2-40B4-BE49-F238E27FC236}">
                <a16:creationId xmlns:a16="http://schemas.microsoft.com/office/drawing/2014/main" id="{1BAECCF3-2D5D-5733-5534-5ADDD01A810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6268" y="2361508"/>
            <a:ext cx="866490" cy="438504"/>
          </a:xfrm>
          <a:prstGeom prst="rect">
            <a:avLst/>
          </a:prstGeom>
        </p:spPr>
      </p:pic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77CC9B9C-93AF-C450-B5F6-E1CEB133788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7111" y="2028811"/>
            <a:ext cx="626865" cy="636241"/>
          </a:xfrm>
          <a:prstGeom prst="rect">
            <a:avLst/>
          </a:prstGeom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2FBE3444-AB1C-A913-725F-7F3C2D367C77}"/>
              </a:ext>
            </a:extLst>
          </p:cNvPr>
          <p:cNvSpPr txBox="1"/>
          <p:nvPr/>
        </p:nvSpPr>
        <p:spPr>
          <a:xfrm>
            <a:off x="7797708" y="1909899"/>
            <a:ext cx="87874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50" dirty="0">
                <a:latin typeface="+mj-lt"/>
              </a:rPr>
              <a:t>Сервис предоставляется компанией </a:t>
            </a:r>
            <a:endParaRPr lang="en-US" sz="650" dirty="0">
              <a:latin typeface="+mj-lt"/>
            </a:endParaRPr>
          </a:p>
          <a:p>
            <a:r>
              <a:rPr lang="ru-RU" sz="650" dirty="0">
                <a:latin typeface="+mj-lt"/>
              </a:rPr>
              <a:t>ООО «</a:t>
            </a:r>
            <a:r>
              <a:rPr lang="ru-RU" sz="650" dirty="0" err="1">
                <a:latin typeface="+mj-lt"/>
              </a:rPr>
              <a:t>Ветэксперт</a:t>
            </a:r>
            <a:r>
              <a:rPr lang="ru-RU" sz="650" dirty="0">
                <a:latin typeface="+mj-lt"/>
              </a:rPr>
              <a:t>»</a:t>
            </a:r>
          </a:p>
        </p:txBody>
      </p:sp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79C33033-E492-BDA4-DCDF-CEF5C10250E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44987" y="3219822"/>
            <a:ext cx="597314" cy="745186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FF551A8C-A291-E994-AF94-9FFC9BAD5C1D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2093" y="3244697"/>
            <a:ext cx="640233" cy="644795"/>
          </a:xfrm>
          <a:prstGeom prst="rect">
            <a:avLst/>
          </a:prstGeom>
        </p:spPr>
      </p:pic>
      <p:pic>
        <p:nvPicPr>
          <p:cNvPr id="91" name="Рисунок 90">
            <a:extLst>
              <a:ext uri="{FF2B5EF4-FFF2-40B4-BE49-F238E27FC236}">
                <a16:creationId xmlns:a16="http://schemas.microsoft.com/office/drawing/2014/main" id="{678B7D88-DA1B-2F70-6AD0-E657130C5AFF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9252" y="4207296"/>
            <a:ext cx="693815" cy="682761"/>
          </a:xfrm>
          <a:prstGeom prst="rect">
            <a:avLst/>
          </a:prstGeom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868A2E85-38FA-D8A8-6FBF-0A84050CB695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11610" y="4229905"/>
            <a:ext cx="612822" cy="591076"/>
          </a:xfrm>
          <a:prstGeom prst="rect">
            <a:avLst/>
          </a:prstGeom>
        </p:spPr>
      </p:pic>
      <p:sp>
        <p:nvSpPr>
          <p:cNvPr id="93" name="Прямоугольник: скругленные углы 1">
            <a:extLst>
              <a:ext uri="{FF2B5EF4-FFF2-40B4-BE49-F238E27FC236}">
                <a16:creationId xmlns:a16="http://schemas.microsoft.com/office/drawing/2014/main" id="{2AE89224-4C70-00D2-17A5-B7AE6B016D52}"/>
              </a:ext>
            </a:extLst>
          </p:cNvPr>
          <p:cNvSpPr/>
          <p:nvPr/>
        </p:nvSpPr>
        <p:spPr>
          <a:xfrm>
            <a:off x="196858" y="646458"/>
            <a:ext cx="8523288" cy="774635"/>
          </a:xfrm>
          <a:prstGeom prst="roundRect">
            <a:avLst>
              <a:gd name="adj" fmla="val 3995"/>
            </a:avLst>
          </a:prstGeom>
          <a:noFill/>
          <a:ln w="12700">
            <a:solidFill>
              <a:srgbClr val="6BA63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50" rIns="29250" rtlCol="0" anchor="t"/>
          <a:lstStyle/>
          <a:p>
            <a:pPr>
              <a:lnSpc>
                <a:spcPct val="150000"/>
              </a:lnSpc>
            </a:pPr>
            <a:endParaRPr lang="ru-RU" sz="9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4" name="Прямоугольник: скругленные углы 1">
            <a:extLst>
              <a:ext uri="{FF2B5EF4-FFF2-40B4-BE49-F238E27FC236}">
                <a16:creationId xmlns:a16="http://schemas.microsoft.com/office/drawing/2014/main" id="{E1E71A11-A04A-ACF7-E64A-E78EE6CD3AA8}"/>
              </a:ext>
            </a:extLst>
          </p:cNvPr>
          <p:cNvSpPr/>
          <p:nvPr/>
        </p:nvSpPr>
        <p:spPr>
          <a:xfrm>
            <a:off x="196858" y="1499782"/>
            <a:ext cx="8523288" cy="1525426"/>
          </a:xfrm>
          <a:prstGeom prst="roundRect">
            <a:avLst>
              <a:gd name="adj" fmla="val 3995"/>
            </a:avLst>
          </a:prstGeom>
          <a:noFill/>
          <a:ln w="12700">
            <a:solidFill>
              <a:srgbClr val="6BA63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50" rIns="29250" rtlCol="0" anchor="t"/>
          <a:lstStyle/>
          <a:p>
            <a:pPr>
              <a:lnSpc>
                <a:spcPct val="150000"/>
              </a:lnSpc>
            </a:pPr>
            <a:endParaRPr lang="ru-RU" sz="9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5" name="Прямоугольник: скругленные углы 1">
            <a:extLst>
              <a:ext uri="{FF2B5EF4-FFF2-40B4-BE49-F238E27FC236}">
                <a16:creationId xmlns:a16="http://schemas.microsoft.com/office/drawing/2014/main" id="{E4E137CD-CCE2-B1C7-B06F-067A6208DB95}"/>
              </a:ext>
            </a:extLst>
          </p:cNvPr>
          <p:cNvSpPr/>
          <p:nvPr/>
        </p:nvSpPr>
        <p:spPr>
          <a:xfrm>
            <a:off x="185707" y="3127692"/>
            <a:ext cx="8523288" cy="895388"/>
          </a:xfrm>
          <a:prstGeom prst="roundRect">
            <a:avLst>
              <a:gd name="adj" fmla="val 3995"/>
            </a:avLst>
          </a:prstGeom>
          <a:noFill/>
          <a:ln w="12700">
            <a:solidFill>
              <a:srgbClr val="6BA63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50" rIns="29250" rtlCol="0" anchor="t"/>
          <a:lstStyle/>
          <a:p>
            <a:pPr>
              <a:lnSpc>
                <a:spcPct val="150000"/>
              </a:lnSpc>
            </a:pPr>
            <a:endParaRPr lang="ru-RU" sz="9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6" name="Прямоугольник: скругленные углы 1">
            <a:extLst>
              <a:ext uri="{FF2B5EF4-FFF2-40B4-BE49-F238E27FC236}">
                <a16:creationId xmlns:a16="http://schemas.microsoft.com/office/drawing/2014/main" id="{EBFDBE3A-0973-385C-B0E5-BF6D7A7D886D}"/>
              </a:ext>
            </a:extLst>
          </p:cNvPr>
          <p:cNvSpPr/>
          <p:nvPr/>
        </p:nvSpPr>
        <p:spPr>
          <a:xfrm>
            <a:off x="185707" y="4063795"/>
            <a:ext cx="8523288" cy="843703"/>
          </a:xfrm>
          <a:prstGeom prst="roundRect">
            <a:avLst>
              <a:gd name="adj" fmla="val 3995"/>
            </a:avLst>
          </a:prstGeom>
          <a:noFill/>
          <a:ln w="12700">
            <a:solidFill>
              <a:srgbClr val="6BA63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50" rIns="29250" rtlCol="0" anchor="t"/>
          <a:lstStyle/>
          <a:p>
            <a:pPr>
              <a:lnSpc>
                <a:spcPct val="150000"/>
              </a:lnSpc>
            </a:pPr>
            <a:endParaRPr lang="ru-RU" sz="9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403655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Текст 1"/>
          <p:cNvSpPr txBox="1"/>
          <p:nvPr/>
        </p:nvSpPr>
        <p:spPr bwMode="auto">
          <a:xfrm>
            <a:off x="1428857" y="1011700"/>
            <a:ext cx="7823663" cy="472082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800" b="1">
                <a:solidFill>
                  <a:schemeClr val="bg1"/>
                </a:solidFill>
                <a:latin typeface="Montserrat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9pPr>
          </a:lstStyle>
          <a:p>
            <a:pPr>
              <a:defRPr/>
            </a:pPr>
            <a:r>
              <a:rPr lang="ru-RU" sz="1750"/>
              <a:t>ПОДРОБНЕЕ О СЕРВИСАХ, ДОСТУПНЫХ УЖЕ СЕГОДНЯ</a:t>
            </a:r>
            <a:endParaRPr sz="2100"/>
          </a:p>
        </p:txBody>
      </p:sp>
      <p:sp>
        <p:nvSpPr>
          <p:cNvPr id="19" name="Google Shape;493;p11"/>
          <p:cNvSpPr/>
          <p:nvPr/>
        </p:nvSpPr>
        <p:spPr bwMode="auto">
          <a:xfrm>
            <a:off x="6742635" y="1518295"/>
            <a:ext cx="1508411" cy="817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39304" indent="-139304">
              <a:spcAft>
                <a:spcPts val="366"/>
              </a:spcAft>
              <a:buClr>
                <a:srgbClr val="6CC067"/>
              </a:buClr>
              <a:buSzPct val="100000"/>
              <a:buFont typeface="Wingdings"/>
              <a:buChar char="§"/>
              <a:defRPr/>
            </a:pPr>
            <a:r>
              <a:rPr lang="ru-RU" sz="850">
                <a:latin typeface="Calibri Light"/>
                <a:cs typeface="Calibri"/>
              </a:rPr>
              <a:t>Новостной портал</a:t>
            </a:r>
            <a:endParaRPr sz="1150"/>
          </a:p>
          <a:p>
            <a:pPr marL="139304" indent="-139304">
              <a:spcAft>
                <a:spcPts val="366"/>
              </a:spcAft>
              <a:buClr>
                <a:srgbClr val="6CC067"/>
              </a:buClr>
              <a:buSzPct val="100000"/>
              <a:buFont typeface="Wingdings"/>
              <a:buChar char="§"/>
              <a:defRPr/>
            </a:pPr>
            <a:r>
              <a:rPr lang="ru-RU" sz="850">
                <a:latin typeface="Calibri Light"/>
                <a:cs typeface="Calibri"/>
              </a:rPr>
              <a:t>Медиаплатформа</a:t>
            </a:r>
            <a:endParaRPr/>
          </a:p>
          <a:p>
            <a:pPr marL="139304" indent="-139304">
              <a:spcAft>
                <a:spcPts val="366"/>
              </a:spcAft>
              <a:buClr>
                <a:srgbClr val="6CC067"/>
              </a:buClr>
              <a:buSzPct val="100000"/>
              <a:buFont typeface="Wingdings"/>
              <a:buChar char="§"/>
              <a:defRPr/>
            </a:pPr>
            <a:r>
              <a:rPr lang="ru-RU" sz="850">
                <a:latin typeface="Calibri Light"/>
                <a:cs typeface="Calibri"/>
              </a:rPr>
              <a:t>Навигатор госуслуг</a:t>
            </a:r>
            <a:endParaRPr/>
          </a:p>
          <a:p>
            <a:pPr marL="139304" indent="-139304">
              <a:spcAft>
                <a:spcPts val="366"/>
              </a:spcAft>
              <a:buClr>
                <a:srgbClr val="6CC067"/>
              </a:buClr>
              <a:buSzPct val="100000"/>
              <a:buFont typeface="Wingdings"/>
              <a:buChar char="§"/>
              <a:defRPr/>
            </a:pPr>
            <a:r>
              <a:rPr lang="ru-RU" sz="850">
                <a:latin typeface="Calibri Light"/>
                <a:cs typeface="Calibri"/>
              </a:rPr>
              <a:t>Календарь мероприятий </a:t>
            </a:r>
            <a:endParaRPr sz="1150"/>
          </a:p>
          <a:p>
            <a:pPr marL="139304" indent="-139304">
              <a:spcAft>
                <a:spcPts val="366"/>
              </a:spcAft>
              <a:buClr>
                <a:srgbClr val="6CC067"/>
              </a:buClr>
              <a:buSzPct val="100000"/>
              <a:buFont typeface="Wingdings"/>
              <a:buChar char="§"/>
              <a:defRPr/>
            </a:pPr>
            <a:r>
              <a:rPr lang="ru-RU" sz="850">
                <a:latin typeface="Calibri Light"/>
                <a:ea typeface="Calibri"/>
                <a:cs typeface="Calibri"/>
              </a:rPr>
              <a:t>Карта агротехнологий</a:t>
            </a:r>
            <a:endParaRPr/>
          </a:p>
          <a:p>
            <a:pPr marL="139304" indent="-139304">
              <a:spcAft>
                <a:spcPts val="366"/>
              </a:spcAft>
              <a:buClr>
                <a:srgbClr val="6CC067"/>
              </a:buClr>
              <a:buSzPct val="100000"/>
              <a:buFont typeface="Wingdings"/>
              <a:buChar char="§"/>
              <a:defRPr/>
            </a:pPr>
            <a:r>
              <a:rPr lang="ru-RU" sz="850">
                <a:latin typeface="Calibri Light"/>
                <a:cs typeface="Calibri"/>
              </a:rPr>
              <a:t>ВЭД</a:t>
            </a:r>
            <a:endParaRPr sz="1150"/>
          </a:p>
        </p:txBody>
      </p:sp>
      <p:sp>
        <p:nvSpPr>
          <p:cNvPr id="20" name="Google Shape;495;p11"/>
          <p:cNvSpPr/>
          <p:nvPr/>
        </p:nvSpPr>
        <p:spPr bwMode="auto">
          <a:xfrm>
            <a:off x="887164" y="1559425"/>
            <a:ext cx="1431202" cy="2077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39304" indent="-139304" defTabSz="557213">
              <a:spcAft>
                <a:spcPts val="244"/>
              </a:spcAft>
              <a:buClr>
                <a:srgbClr val="6CC067"/>
              </a:buClr>
              <a:buSzPct val="100000"/>
              <a:buFont typeface="Wingdings"/>
              <a:buChar char="§"/>
              <a:defRPr/>
            </a:pPr>
            <a:r>
              <a:rPr lang="ru-RU" sz="850">
                <a:latin typeface="Calibri Light"/>
                <a:ea typeface="Calibri"/>
                <a:cs typeface="Calibri"/>
              </a:rPr>
              <a:t>Подбор персонала</a:t>
            </a:r>
            <a:endParaRPr sz="1150"/>
          </a:p>
          <a:p>
            <a:pPr marL="139304" indent="-139304" defTabSz="557213">
              <a:spcAft>
                <a:spcPts val="244"/>
              </a:spcAft>
              <a:buClr>
                <a:srgbClr val="6CC067"/>
              </a:buClr>
              <a:buSzPct val="100000"/>
              <a:buFont typeface="Wingdings"/>
              <a:buChar char="§"/>
              <a:defRPr/>
            </a:pPr>
            <a:r>
              <a:rPr lang="ru-RU" sz="850">
                <a:latin typeface="Calibri Light"/>
                <a:ea typeface="Calibri"/>
                <a:cs typeface="Calibri"/>
              </a:rPr>
              <a:t>Сервис управления фермой</a:t>
            </a:r>
            <a:endParaRPr lang="ru-RU" sz="850">
              <a:latin typeface="Calibri Light"/>
            </a:endParaRPr>
          </a:p>
          <a:p>
            <a:pPr marL="139304" indent="-139304" defTabSz="557213">
              <a:spcAft>
                <a:spcPts val="244"/>
              </a:spcAft>
              <a:buClr>
                <a:srgbClr val="6CC067"/>
              </a:buClr>
              <a:buSzPct val="100000"/>
              <a:buFont typeface="Wingdings"/>
              <a:buChar char="§"/>
              <a:defRPr/>
            </a:pPr>
            <a:r>
              <a:rPr lang="ru-RU" sz="850">
                <a:latin typeface="Calibri Light"/>
                <a:ea typeface="Calibri"/>
                <a:cs typeface="Calibri"/>
              </a:rPr>
              <a:t>Сертификация органического производства</a:t>
            </a:r>
            <a:endParaRPr sz="1150"/>
          </a:p>
          <a:p>
            <a:pPr marL="139304" indent="-139304">
              <a:spcAft>
                <a:spcPts val="244"/>
              </a:spcAft>
              <a:buClr>
                <a:srgbClr val="6CC067"/>
              </a:buClr>
              <a:buSzPct val="100000"/>
              <a:buFont typeface="Wingdings"/>
              <a:buChar char="§"/>
              <a:defRPr/>
            </a:pPr>
            <a:r>
              <a:rPr lang="ru-RU" sz="850">
                <a:latin typeface="Calibri Light"/>
                <a:ea typeface="Calibri"/>
                <a:cs typeface="Calibri"/>
              </a:rPr>
              <a:t>Онлайн консультация ветеринара</a:t>
            </a:r>
            <a:endParaRPr lang="ru-RU" sz="850">
              <a:latin typeface="Calibri Light"/>
              <a:cs typeface="Calibri"/>
            </a:endParaRPr>
          </a:p>
          <a:p>
            <a:pPr marL="139304" indent="-139304" defTabSz="557213">
              <a:spcAft>
                <a:spcPts val="244"/>
              </a:spcAft>
              <a:buClr>
                <a:srgbClr val="6CC067"/>
              </a:buClr>
              <a:buSzPct val="100000"/>
              <a:buFont typeface="Wingdings"/>
              <a:buChar char="§"/>
              <a:defRPr/>
            </a:pPr>
            <a:r>
              <a:rPr lang="ru-RU" sz="850">
                <a:latin typeface="Calibri Light"/>
                <a:cs typeface="Calibri"/>
              </a:rPr>
              <a:t>Мониторинг рождения телят</a:t>
            </a:r>
            <a:endParaRPr sz="1150"/>
          </a:p>
          <a:p>
            <a:pPr marL="139304" indent="-139304" defTabSz="557213">
              <a:spcAft>
                <a:spcPts val="244"/>
              </a:spcAft>
              <a:buClr>
                <a:srgbClr val="6CC067"/>
              </a:buClr>
              <a:buSzPct val="100000"/>
              <a:buFont typeface="Wingdings"/>
              <a:buChar char="§"/>
              <a:defRPr/>
            </a:pPr>
            <a:r>
              <a:rPr lang="ru-RU" sz="850">
                <a:latin typeface="Calibri Light"/>
                <a:cs typeface="Calibri"/>
              </a:rPr>
              <a:t>Санитарный контроль производства</a:t>
            </a:r>
            <a:endParaRPr sz="1150"/>
          </a:p>
          <a:p>
            <a:pPr marL="139304" indent="-139304" defTabSz="557213">
              <a:spcAft>
                <a:spcPts val="244"/>
              </a:spcAft>
              <a:buClr>
                <a:srgbClr val="6CC067"/>
              </a:buClr>
              <a:buSzPct val="100000"/>
              <a:buFont typeface="Wingdings"/>
              <a:buChar char="§"/>
              <a:defRPr/>
            </a:pPr>
            <a:r>
              <a:rPr lang="ru-RU" sz="850">
                <a:latin typeface="Calibri Light"/>
                <a:cs typeface="Calibri"/>
              </a:rPr>
              <a:t>Землевед  (лабораторные анализы почвы)</a:t>
            </a:r>
            <a:endParaRPr sz="1150"/>
          </a:p>
          <a:p>
            <a:pPr marL="139304" indent="-139304" defTabSz="557213">
              <a:spcAft>
                <a:spcPts val="244"/>
              </a:spcAft>
              <a:buClr>
                <a:srgbClr val="6CC067"/>
              </a:buClr>
              <a:buSzPct val="100000"/>
              <a:buFont typeface="Wingdings"/>
              <a:buChar char="§"/>
              <a:defRPr/>
            </a:pPr>
            <a:r>
              <a:rPr lang="ru-RU" sz="850">
                <a:latin typeface="Calibri Light"/>
                <a:cs typeface="Calibri"/>
              </a:rPr>
              <a:t>Прогноз урожая</a:t>
            </a:r>
            <a:endParaRPr sz="1150"/>
          </a:p>
          <a:p>
            <a:pPr marL="139304" indent="-139304" defTabSz="557213">
              <a:spcAft>
                <a:spcPts val="244"/>
              </a:spcAft>
              <a:buClr>
                <a:srgbClr val="6CC067"/>
              </a:buClr>
              <a:buSzPct val="100000"/>
              <a:buFont typeface="Wingdings"/>
              <a:buChar char="§"/>
              <a:defRPr/>
            </a:pPr>
            <a:r>
              <a:rPr lang="ru-RU" sz="850">
                <a:latin typeface="Calibri Light"/>
                <a:cs typeface="Calibri"/>
              </a:rPr>
              <a:t>Ветеринарный чат-бот </a:t>
            </a:r>
            <a:endParaRPr sz="1150"/>
          </a:p>
          <a:p>
            <a:pPr marL="139304" indent="-139304" defTabSz="557213">
              <a:spcAft>
                <a:spcPts val="244"/>
              </a:spcAft>
              <a:buClr>
                <a:srgbClr val="6CC067"/>
              </a:buClr>
              <a:buSzPct val="100000"/>
              <a:buFont typeface="Wingdings"/>
              <a:buChar char="§"/>
              <a:defRPr/>
            </a:pPr>
            <a:r>
              <a:rPr lang="ru-RU" sz="850">
                <a:latin typeface="Calibri Light"/>
                <a:cs typeface="Calibri"/>
              </a:rPr>
              <a:t>Сертификация Халяль</a:t>
            </a:r>
            <a:endParaRPr/>
          </a:p>
          <a:p>
            <a:pPr marL="139304" indent="-139304" defTabSz="557213">
              <a:spcAft>
                <a:spcPts val="244"/>
              </a:spcAft>
              <a:buClr>
                <a:srgbClr val="6CC067"/>
              </a:buClr>
              <a:buSzPct val="100000"/>
              <a:buFont typeface="Wingdings"/>
              <a:buChar char="§"/>
              <a:defRPr/>
            </a:pPr>
            <a:endParaRPr sz="850">
              <a:latin typeface="Calibri Light"/>
            </a:endParaRPr>
          </a:p>
        </p:txBody>
      </p:sp>
      <p:sp>
        <p:nvSpPr>
          <p:cNvPr id="21" name="Google Shape;496;p11"/>
          <p:cNvSpPr/>
          <p:nvPr/>
        </p:nvSpPr>
        <p:spPr bwMode="auto">
          <a:xfrm>
            <a:off x="2854970" y="1559427"/>
            <a:ext cx="1431202" cy="2189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39304" indent="-139304" defTabSz="557213">
              <a:spcAft>
                <a:spcPts val="366"/>
              </a:spcAft>
              <a:buClr>
                <a:srgbClr val="6CC067"/>
              </a:buClr>
              <a:buSzPct val="100000"/>
              <a:buFont typeface="Wingdings"/>
              <a:buChar char="§"/>
              <a:defRPr/>
            </a:pPr>
            <a:r>
              <a:rPr lang="ru-RU" sz="850">
                <a:latin typeface="Calibri Light"/>
                <a:ea typeface="Calibri"/>
                <a:cs typeface="Calibri"/>
              </a:rPr>
              <a:t>Онлайн бухгалтерия</a:t>
            </a:r>
            <a:endParaRPr sz="850">
              <a:latin typeface="Calibri Light"/>
            </a:endParaRPr>
          </a:p>
          <a:p>
            <a:pPr marL="139304" indent="-139304" defTabSz="557213">
              <a:spcAft>
                <a:spcPts val="366"/>
              </a:spcAft>
              <a:buClr>
                <a:srgbClr val="6CC067"/>
              </a:buClr>
              <a:buSzPct val="100000"/>
              <a:buFont typeface="Wingdings"/>
              <a:buChar char="§"/>
              <a:defRPr/>
            </a:pPr>
            <a:r>
              <a:rPr lang="ru-RU" sz="850">
                <a:latin typeface="Calibri Light"/>
                <a:ea typeface="Calibri"/>
                <a:cs typeface="Calibri"/>
              </a:rPr>
              <a:t>Конструктор документов </a:t>
            </a:r>
            <a:endParaRPr sz="850">
              <a:latin typeface="Calibri Light"/>
            </a:endParaRPr>
          </a:p>
          <a:p>
            <a:pPr marL="139304" indent="-139304" defTabSz="557213">
              <a:spcAft>
                <a:spcPts val="366"/>
              </a:spcAft>
              <a:buClr>
                <a:srgbClr val="6CC067"/>
              </a:buClr>
              <a:buSzPct val="100000"/>
              <a:buFont typeface="Wingdings"/>
              <a:buChar char="§"/>
              <a:defRPr/>
            </a:pPr>
            <a:r>
              <a:rPr lang="ru-RU" sz="850">
                <a:latin typeface="Calibri Light"/>
                <a:ea typeface="Calibri"/>
                <a:cs typeface="Calibri"/>
              </a:rPr>
              <a:t>Регистрация бизнеса</a:t>
            </a:r>
            <a:endParaRPr sz="850">
              <a:latin typeface="Calibri Light"/>
            </a:endParaRPr>
          </a:p>
          <a:p>
            <a:pPr marL="139304" indent="-139304" defTabSz="557213">
              <a:spcAft>
                <a:spcPts val="366"/>
              </a:spcAft>
              <a:buClr>
                <a:srgbClr val="6CC067"/>
              </a:buClr>
              <a:buSzPct val="100000"/>
              <a:buFont typeface="Wingdings"/>
              <a:buChar char="§"/>
              <a:defRPr/>
            </a:pPr>
            <a:r>
              <a:rPr lang="ru-RU" sz="850">
                <a:latin typeface="Calibri Light"/>
                <a:ea typeface="Calibri"/>
                <a:cs typeface="Calibri"/>
              </a:rPr>
              <a:t>Помощь в получении </a:t>
            </a:r>
            <a:br>
              <a:rPr lang="ru-RU" sz="850">
                <a:latin typeface="Calibri Light"/>
                <a:ea typeface="Calibri"/>
                <a:cs typeface="Calibri"/>
              </a:rPr>
            </a:br>
            <a:r>
              <a:rPr lang="ru-RU" sz="850">
                <a:latin typeface="Calibri Light"/>
                <a:ea typeface="Calibri"/>
                <a:cs typeface="Calibri"/>
              </a:rPr>
              <a:t>сертификатов на продукцию</a:t>
            </a:r>
            <a:endParaRPr sz="850">
              <a:latin typeface="Calibri Light"/>
            </a:endParaRPr>
          </a:p>
          <a:p>
            <a:pPr marL="139304" indent="-139304" defTabSz="557213">
              <a:spcAft>
                <a:spcPts val="366"/>
              </a:spcAft>
              <a:buClr>
                <a:srgbClr val="6CC067"/>
              </a:buClr>
              <a:buSzPct val="100000"/>
              <a:buFont typeface="Wingdings"/>
              <a:buChar char="§"/>
              <a:defRPr/>
            </a:pPr>
            <a:r>
              <a:rPr lang="ru-RU" sz="850">
                <a:latin typeface="Calibri Light"/>
                <a:cs typeface="Calibri"/>
              </a:rPr>
              <a:t>Правовое консультирование</a:t>
            </a:r>
            <a:endParaRPr sz="1150"/>
          </a:p>
          <a:p>
            <a:pPr marL="139304" indent="-139304" defTabSz="557213">
              <a:spcAft>
                <a:spcPts val="366"/>
              </a:spcAft>
              <a:buClr>
                <a:srgbClr val="6CC067"/>
              </a:buClr>
              <a:buSzPct val="100000"/>
              <a:buFont typeface="Wingdings"/>
              <a:buChar char="§"/>
              <a:defRPr/>
            </a:pPr>
            <a:r>
              <a:rPr lang="ru-RU" sz="850">
                <a:latin typeface="Calibri Light"/>
                <a:cs typeface="Calibri"/>
              </a:rPr>
              <a:t>Доставка </a:t>
            </a:r>
            <a:endParaRPr sz="1150"/>
          </a:p>
          <a:p>
            <a:pPr marL="139304" indent="-139304" defTabSz="557213">
              <a:spcAft>
                <a:spcPts val="366"/>
              </a:spcAft>
              <a:buClr>
                <a:srgbClr val="6CC067"/>
              </a:buClr>
              <a:buSzPct val="100000"/>
              <a:buFont typeface="Wingdings"/>
              <a:buChar char="§"/>
              <a:defRPr/>
            </a:pPr>
            <a:r>
              <a:rPr lang="ru-RU" sz="850">
                <a:latin typeface="Calibri Light"/>
                <a:cs typeface="Calibri"/>
              </a:rPr>
              <a:t>Витрина для продажи фермерской продукции  </a:t>
            </a:r>
            <a:endParaRPr sz="1150"/>
          </a:p>
          <a:p>
            <a:pPr marL="139304" indent="-139304" defTabSz="557213">
              <a:spcAft>
                <a:spcPts val="366"/>
              </a:spcAft>
              <a:buClr>
                <a:srgbClr val="6CC067"/>
              </a:buClr>
              <a:buSzPct val="100000"/>
              <a:buFont typeface="Wingdings"/>
              <a:buChar char="§"/>
              <a:defRPr/>
            </a:pPr>
            <a:r>
              <a:rPr lang="ru-RU" sz="850">
                <a:latin typeface="Calibri Light"/>
                <a:cs typeface="Calibri"/>
              </a:rPr>
              <a:t>Сервисы подачи заявок на поставку продукции в ритейл </a:t>
            </a:r>
            <a:endParaRPr sz="850">
              <a:latin typeface="Calibri Light"/>
            </a:endParaRPr>
          </a:p>
        </p:txBody>
      </p:sp>
      <p:sp>
        <p:nvSpPr>
          <p:cNvPr id="22" name="Google Shape;497;p11"/>
          <p:cNvSpPr/>
          <p:nvPr/>
        </p:nvSpPr>
        <p:spPr bwMode="auto">
          <a:xfrm>
            <a:off x="6678384" y="1225564"/>
            <a:ext cx="1584151" cy="194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712" tIns="27848" rIns="55712" bIns="27848" anchor="t" anchorCtr="0">
            <a:spAutoFit/>
          </a:bodyPr>
          <a:lstStyle/>
          <a:p>
            <a:pPr>
              <a:defRPr/>
            </a:pPr>
            <a:r>
              <a:rPr lang="ru-RU" sz="900">
                <a:solidFill>
                  <a:srgbClr val="6BA63F"/>
                </a:solidFill>
                <a:latin typeface="Calibri Light"/>
              </a:rPr>
              <a:t>Информационные сервисы</a:t>
            </a:r>
            <a:endParaRPr sz="900">
              <a:solidFill>
                <a:srgbClr val="6BA63F"/>
              </a:solidFill>
              <a:latin typeface="Calibri Light"/>
            </a:endParaRPr>
          </a:p>
        </p:txBody>
      </p:sp>
      <p:sp>
        <p:nvSpPr>
          <p:cNvPr id="23" name="Google Shape;498;p11"/>
          <p:cNvSpPr/>
          <p:nvPr/>
        </p:nvSpPr>
        <p:spPr bwMode="auto">
          <a:xfrm>
            <a:off x="826623" y="1225564"/>
            <a:ext cx="1332439" cy="194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712" tIns="27848" rIns="55712" bIns="27848" anchor="t" anchorCtr="0">
            <a:spAutoFit/>
          </a:bodyPr>
          <a:lstStyle/>
          <a:p>
            <a:pPr defTabSz="557213">
              <a:defRPr/>
            </a:pPr>
            <a:r>
              <a:rPr lang="ru-RU" sz="900">
                <a:solidFill>
                  <a:srgbClr val="6BA63F"/>
                </a:solidFill>
                <a:latin typeface="Calibri Light"/>
              </a:rPr>
              <a:t>Агросервисы</a:t>
            </a:r>
            <a:endParaRPr sz="900">
              <a:solidFill>
                <a:srgbClr val="6BA63F"/>
              </a:solidFill>
              <a:latin typeface="Calibri Light"/>
            </a:endParaRPr>
          </a:p>
        </p:txBody>
      </p:sp>
      <p:sp>
        <p:nvSpPr>
          <p:cNvPr id="29" name="Google Shape;499;p11"/>
          <p:cNvSpPr/>
          <p:nvPr/>
        </p:nvSpPr>
        <p:spPr bwMode="auto">
          <a:xfrm>
            <a:off x="2782588" y="1225564"/>
            <a:ext cx="1765967" cy="333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712" tIns="27848" rIns="55712" bIns="27848" anchor="t" anchorCtr="0">
            <a:spAutoFit/>
          </a:bodyPr>
          <a:lstStyle/>
          <a:p>
            <a:pPr>
              <a:defRPr/>
            </a:pPr>
            <a:r>
              <a:rPr lang="ru-RU" sz="900">
                <a:solidFill>
                  <a:srgbClr val="6BA63F"/>
                </a:solidFill>
                <a:latin typeface="Calibri Light"/>
              </a:rPr>
              <a:t>Сервисы поддержки</a:t>
            </a:r>
            <a:br>
              <a:rPr lang="ru-RU" sz="900">
                <a:solidFill>
                  <a:srgbClr val="6BA63F"/>
                </a:solidFill>
                <a:latin typeface="Calibri Light"/>
              </a:rPr>
            </a:br>
            <a:r>
              <a:rPr lang="ru-RU" sz="900">
                <a:solidFill>
                  <a:srgbClr val="6BA63F"/>
                </a:solidFill>
                <a:latin typeface="Calibri Light"/>
              </a:rPr>
              <a:t>бизнеса</a:t>
            </a:r>
            <a:endParaRPr sz="900">
              <a:solidFill>
                <a:srgbClr val="6BA63F"/>
              </a:solidFill>
              <a:latin typeface="Calibri Light"/>
            </a:endParaRPr>
          </a:p>
        </p:txBody>
      </p:sp>
      <p:sp>
        <p:nvSpPr>
          <p:cNvPr id="30" name="Google Shape;552;p11"/>
          <p:cNvSpPr/>
          <p:nvPr/>
        </p:nvSpPr>
        <p:spPr bwMode="auto">
          <a:xfrm>
            <a:off x="4892650" y="1523708"/>
            <a:ext cx="1394141" cy="939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39304" indent="-139304" defTabSz="557213">
              <a:spcAft>
                <a:spcPts val="366"/>
              </a:spcAft>
              <a:buClr>
                <a:srgbClr val="6CC067"/>
              </a:buClr>
              <a:buSzPct val="100000"/>
              <a:buFont typeface="Wingdings"/>
              <a:buChar char="§"/>
              <a:defRPr/>
            </a:pPr>
            <a:r>
              <a:rPr lang="ru-RU" sz="850">
                <a:latin typeface="Calibri Light"/>
                <a:ea typeface="Calibri"/>
                <a:cs typeface="Calibri"/>
              </a:rPr>
              <a:t>Кредитование</a:t>
            </a:r>
            <a:endParaRPr sz="850">
              <a:latin typeface="Calibri Light"/>
            </a:endParaRPr>
          </a:p>
          <a:p>
            <a:pPr marL="139304" indent="-139304" defTabSz="557213">
              <a:spcAft>
                <a:spcPts val="366"/>
              </a:spcAft>
              <a:buClr>
                <a:srgbClr val="6CC067"/>
              </a:buClr>
              <a:buSzPct val="100000"/>
              <a:buFont typeface="Wingdings"/>
              <a:buChar char="§"/>
              <a:defRPr/>
            </a:pPr>
            <a:r>
              <a:rPr lang="ru-RU" sz="850">
                <a:latin typeface="Calibri Light"/>
                <a:ea typeface="Calibri"/>
                <a:cs typeface="Calibri"/>
              </a:rPr>
              <a:t>Расчетный счет</a:t>
            </a:r>
            <a:endParaRPr sz="1150"/>
          </a:p>
          <a:p>
            <a:pPr marL="139304" indent="-139304" defTabSz="557213">
              <a:spcAft>
                <a:spcPts val="366"/>
              </a:spcAft>
              <a:buClr>
                <a:srgbClr val="6CC067"/>
              </a:buClr>
              <a:buSzPct val="100000"/>
              <a:buFont typeface="Wingdings"/>
              <a:buChar char="§"/>
              <a:defRPr/>
            </a:pPr>
            <a:r>
              <a:rPr lang="ru-RU" sz="850">
                <a:latin typeface="Calibri Light"/>
                <a:ea typeface="Calibri"/>
                <a:cs typeface="Calibri"/>
              </a:rPr>
              <a:t>Корпоративная карта фермера </a:t>
            </a:r>
            <a:endParaRPr sz="1150"/>
          </a:p>
          <a:p>
            <a:pPr marL="139304" indent="-139304" defTabSz="557213">
              <a:spcAft>
                <a:spcPts val="366"/>
              </a:spcAft>
              <a:buClr>
                <a:srgbClr val="6CC067"/>
              </a:buClr>
              <a:buSzPct val="100000"/>
              <a:buFont typeface="Wingdings"/>
              <a:buChar char="§"/>
              <a:defRPr/>
            </a:pPr>
            <a:r>
              <a:rPr lang="ru-RU" sz="850">
                <a:latin typeface="Calibri Light"/>
                <a:ea typeface="Calibri"/>
                <a:cs typeface="Calibri"/>
              </a:rPr>
              <a:t>Лизинг </a:t>
            </a:r>
            <a:endParaRPr sz="1150"/>
          </a:p>
          <a:p>
            <a:pPr marL="139304" indent="-139304" defTabSz="557213">
              <a:spcAft>
                <a:spcPts val="366"/>
              </a:spcAft>
              <a:buClr>
                <a:srgbClr val="6CC067"/>
              </a:buClr>
              <a:buSzPct val="100000"/>
              <a:buFont typeface="Wingdings"/>
              <a:buChar char="§"/>
              <a:defRPr/>
            </a:pPr>
            <a:r>
              <a:rPr lang="ru-RU" sz="850">
                <a:latin typeface="Calibri Light"/>
                <a:ea typeface="Calibri"/>
                <a:cs typeface="Calibri"/>
              </a:rPr>
              <a:t>Страхование</a:t>
            </a:r>
            <a:br>
              <a:rPr lang="ru-RU" sz="850">
                <a:latin typeface="Calibri Light"/>
                <a:ea typeface="Calibri"/>
                <a:cs typeface="Calibri"/>
              </a:rPr>
            </a:br>
            <a:endParaRPr sz="850">
              <a:latin typeface="Calibri Light"/>
              <a:ea typeface="Calibri"/>
              <a:cs typeface="Calibri"/>
            </a:endParaRPr>
          </a:p>
        </p:txBody>
      </p:sp>
      <p:sp>
        <p:nvSpPr>
          <p:cNvPr id="31" name="Google Shape;553;p11"/>
          <p:cNvSpPr/>
          <p:nvPr/>
        </p:nvSpPr>
        <p:spPr bwMode="auto">
          <a:xfrm>
            <a:off x="4834046" y="1225564"/>
            <a:ext cx="1437263" cy="194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712" tIns="27848" rIns="55712" bIns="27848" anchor="t" anchorCtr="0">
            <a:spAutoFit/>
          </a:bodyPr>
          <a:lstStyle/>
          <a:p>
            <a:pPr>
              <a:defRPr/>
            </a:pPr>
            <a:r>
              <a:rPr lang="ru-RU" sz="900">
                <a:solidFill>
                  <a:srgbClr val="6BA63F"/>
                </a:solidFill>
                <a:latin typeface="Calibri Light"/>
              </a:rPr>
              <a:t>Финансовые сервисы</a:t>
            </a:r>
            <a:endParaRPr sz="900">
              <a:solidFill>
                <a:srgbClr val="6BA63F"/>
              </a:solidFill>
              <a:latin typeface="Calibri Light"/>
            </a:endParaRP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887163" y="873418"/>
            <a:ext cx="320186" cy="320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4844868" y="873418"/>
            <a:ext cx="297249" cy="297249"/>
          </a:xfrm>
          <a:prstGeom prst="rect">
            <a:avLst/>
          </a:prstGeom>
          <a:noFill/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6713365" y="922723"/>
            <a:ext cx="285251" cy="285251"/>
          </a:xfrm>
          <a:prstGeom prst="rect">
            <a:avLst/>
          </a:prstGeom>
          <a:noFill/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2837251" y="873418"/>
            <a:ext cx="261879" cy="261879"/>
          </a:xfrm>
          <a:prstGeom prst="rect">
            <a:avLst/>
          </a:prstGeom>
          <a:noFill/>
        </p:spPr>
      </p:pic>
      <p:sp>
        <p:nvSpPr>
          <p:cNvPr id="36" name="Прямоугольник 35"/>
          <p:cNvSpPr/>
          <p:nvPr/>
        </p:nvSpPr>
        <p:spPr bwMode="auto">
          <a:xfrm>
            <a:off x="6436783" y="4706135"/>
            <a:ext cx="1933543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557213">
              <a:defRPr/>
            </a:pPr>
            <a:r>
              <a:rPr lang="ru-RU" sz="700" dirty="0">
                <a:latin typeface="Calibri Light"/>
              </a:rPr>
              <a:t>*Сервисы добавляются на ежемесячной основе</a:t>
            </a:r>
            <a:endParaRPr sz="1150" dirty="0"/>
          </a:p>
        </p:txBody>
      </p:sp>
      <p:sp>
        <p:nvSpPr>
          <p:cNvPr id="26" name="Прямоугольник: скругленные углы 1"/>
          <p:cNvSpPr/>
          <p:nvPr/>
        </p:nvSpPr>
        <p:spPr bwMode="auto">
          <a:xfrm>
            <a:off x="665471" y="759201"/>
            <a:ext cx="1740928" cy="3200986"/>
          </a:xfrm>
          <a:prstGeom prst="roundRect">
            <a:avLst>
              <a:gd name="adj" fmla="val 3995"/>
            </a:avLst>
          </a:prstGeom>
          <a:noFill/>
          <a:ln w="12700">
            <a:solidFill>
              <a:srgbClr val="6BA63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" rIns="21937" rtlCol="0" anchor="t"/>
          <a:lstStyle/>
          <a:p>
            <a:pPr>
              <a:lnSpc>
                <a:spcPct val="150000"/>
              </a:lnSpc>
              <a:defRPr/>
            </a:pPr>
            <a:endParaRPr lang="ru-RU" sz="700">
              <a:solidFill>
                <a:schemeClr val="tx1"/>
              </a:solidFill>
              <a:latin typeface="Calibri Light"/>
            </a:endParaRPr>
          </a:p>
        </p:txBody>
      </p:sp>
      <p:sp>
        <p:nvSpPr>
          <p:cNvPr id="27" name="Прямоугольник: скругленные углы 1"/>
          <p:cNvSpPr/>
          <p:nvPr/>
        </p:nvSpPr>
        <p:spPr bwMode="auto">
          <a:xfrm>
            <a:off x="2681696" y="759202"/>
            <a:ext cx="1740929" cy="3200984"/>
          </a:xfrm>
          <a:prstGeom prst="roundRect">
            <a:avLst>
              <a:gd name="adj" fmla="val 3995"/>
            </a:avLst>
          </a:prstGeom>
          <a:noFill/>
          <a:ln w="12700">
            <a:solidFill>
              <a:srgbClr val="6BA63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8" rIns="21938" rtlCol="0" anchor="t"/>
          <a:lstStyle/>
          <a:p>
            <a:pPr>
              <a:lnSpc>
                <a:spcPct val="150000"/>
              </a:lnSpc>
              <a:defRPr/>
            </a:pPr>
            <a:endParaRPr lang="ru-RU" sz="700">
              <a:solidFill>
                <a:schemeClr val="tx1"/>
              </a:solidFill>
              <a:latin typeface="Calibri Light"/>
            </a:endParaRPr>
          </a:p>
        </p:txBody>
      </p:sp>
      <p:sp>
        <p:nvSpPr>
          <p:cNvPr id="28" name="Прямоугольник: скругленные углы 1"/>
          <p:cNvSpPr/>
          <p:nvPr/>
        </p:nvSpPr>
        <p:spPr bwMode="auto">
          <a:xfrm>
            <a:off x="4697920" y="759201"/>
            <a:ext cx="1608220" cy="3200985"/>
          </a:xfrm>
          <a:prstGeom prst="roundRect">
            <a:avLst>
              <a:gd name="adj" fmla="val 3995"/>
            </a:avLst>
          </a:prstGeom>
          <a:noFill/>
          <a:ln w="12700">
            <a:solidFill>
              <a:srgbClr val="6BA63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8" rIns="21938" rtlCol="0" anchor="t"/>
          <a:lstStyle/>
          <a:p>
            <a:pPr>
              <a:lnSpc>
                <a:spcPct val="150000"/>
              </a:lnSpc>
              <a:defRPr/>
            </a:pPr>
            <a:endParaRPr lang="ru-RU" sz="700">
              <a:solidFill>
                <a:schemeClr val="tx1"/>
              </a:solidFill>
              <a:latin typeface="Calibri Light"/>
            </a:endParaRPr>
          </a:p>
        </p:txBody>
      </p:sp>
      <p:sp>
        <p:nvSpPr>
          <p:cNvPr id="37" name="Прямоугольник: скругленные углы 1"/>
          <p:cNvSpPr/>
          <p:nvPr/>
        </p:nvSpPr>
        <p:spPr bwMode="auto">
          <a:xfrm>
            <a:off x="6629398" y="759201"/>
            <a:ext cx="1740928" cy="3200986"/>
          </a:xfrm>
          <a:prstGeom prst="roundRect">
            <a:avLst>
              <a:gd name="adj" fmla="val 3995"/>
            </a:avLst>
          </a:prstGeom>
          <a:noFill/>
          <a:ln w="12700">
            <a:solidFill>
              <a:srgbClr val="6BA63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" rIns="21937" rtlCol="0" anchor="t"/>
          <a:lstStyle/>
          <a:p>
            <a:pPr>
              <a:lnSpc>
                <a:spcPct val="150000"/>
              </a:lnSpc>
              <a:defRPr/>
            </a:pPr>
            <a:endParaRPr lang="ru-RU" sz="700">
              <a:solidFill>
                <a:schemeClr val="tx1"/>
              </a:solidFill>
              <a:latin typeface="Calibri Light"/>
            </a:endParaRPr>
          </a:p>
        </p:txBody>
      </p:sp>
      <p:sp>
        <p:nvSpPr>
          <p:cNvPr id="39" name="Текст 1"/>
          <p:cNvSpPr txBox="1"/>
          <p:nvPr/>
        </p:nvSpPr>
        <p:spPr bwMode="auto">
          <a:xfrm>
            <a:off x="251520" y="241157"/>
            <a:ext cx="7121206" cy="472082"/>
          </a:xfrm>
          <a:prstGeom prst="rect">
            <a:avLst/>
          </a:prstGeom>
        </p:spPr>
        <p:txBody>
          <a:bodyPr/>
          <a:lstStyle>
            <a:lvl1pPr indent="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800" b="1">
                <a:solidFill>
                  <a:schemeClr val="bg1"/>
                </a:solidFill>
                <a:latin typeface="Montserrat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9pPr>
          </a:lstStyle>
          <a:p>
            <a:pPr>
              <a:defRPr/>
            </a:pPr>
            <a:r>
              <a:rPr lang="ru-RU" sz="1600" b="0">
                <a:solidFill>
                  <a:srgbClr val="6BA63F"/>
                </a:solidFill>
                <a:latin typeface="Calibri Light"/>
              </a:rPr>
              <a:t>СЕРВИСЫ ПЛАТФОРМЫ «СВОЁ ФЕРМЕРСТВО»</a:t>
            </a:r>
            <a:r>
              <a:rPr lang="en-US" sz="1600" b="0">
                <a:solidFill>
                  <a:srgbClr val="6BA63F"/>
                </a:solidFill>
                <a:latin typeface="Calibri Light"/>
              </a:rPr>
              <a:t>*</a:t>
            </a:r>
            <a:endParaRPr lang="ru-RU" sz="1600" b="0">
              <a:solidFill>
                <a:srgbClr val="6BA63F"/>
              </a:solidFill>
              <a:latin typeface="Calibri Ligh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D6FEA325-E484-E2AB-EFF7-7D359A98A0C2}"/>
              </a:ext>
            </a:extLst>
          </p:cNvPr>
          <p:cNvSpPr/>
          <p:nvPr/>
        </p:nvSpPr>
        <p:spPr>
          <a:xfrm>
            <a:off x="258653" y="694970"/>
            <a:ext cx="8037091" cy="40011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>
              <a:lnSpc>
                <a:spcPts val="1219"/>
              </a:lnSpc>
            </a:pPr>
            <a:r>
              <a:rPr lang="ru-RU" sz="1300" dirty="0">
                <a:solidFill>
                  <a:srgbClr val="6BA63F"/>
                </a:solidFill>
                <a:latin typeface="+mj-lt"/>
              </a:rPr>
              <a:t>МЕДИАПЛАТФОРМА АГРОМНЕНИЕ — </a:t>
            </a:r>
            <a:r>
              <a:rPr lang="ru-RU" sz="1100" dirty="0">
                <a:solidFill>
                  <a:schemeClr val="tx1">
                    <a:lumMod val="60000"/>
                    <a:lumOff val="40000"/>
                  </a:schemeClr>
                </a:solidFill>
                <a:latin typeface="+mj-lt"/>
              </a:rPr>
              <a:t>ИНФОРМАЦИОННАЯ ПЛАТФОРМА В РАМКАХ ЭКОСИСТЕМЫ СВОЁ ФЕРМЕРСТВО.</a:t>
            </a:r>
          </a:p>
          <a:p>
            <a:pPr>
              <a:lnSpc>
                <a:spcPts val="1219"/>
              </a:lnSpc>
            </a:pPr>
            <a:r>
              <a:rPr lang="ru-RU" sz="1100" dirty="0">
                <a:solidFill>
                  <a:schemeClr val="tx1">
                    <a:lumMod val="60000"/>
                    <a:lumOff val="40000"/>
                  </a:schemeClr>
                </a:solidFill>
                <a:latin typeface="+mj-lt"/>
              </a:rPr>
              <a:t>ЦЕЛЕВАЯ АУДИТОРИЯ ПЛОЩАДКИ – МИКРО, МАЛЫЙ, СРЕДНИЙ И КРУПНЫЙ БИЗНЕС. 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06098DAE-37FA-FC1F-9F8C-BAA2A24F3573}"/>
              </a:ext>
            </a:extLst>
          </p:cNvPr>
          <p:cNvSpPr/>
          <p:nvPr/>
        </p:nvSpPr>
        <p:spPr>
          <a:xfrm>
            <a:off x="261973" y="1282315"/>
            <a:ext cx="6122993" cy="41748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r>
              <a:rPr lang="ru-RU" sz="1300" dirty="0">
                <a:solidFill>
                  <a:srgbClr val="6BA63F"/>
                </a:solidFill>
                <a:latin typeface="+mj-lt"/>
              </a:rPr>
              <a:t>СТАНЬТЕ АКТИВНЫМ ПОЛЬЗОВАТЕЛЕМ ПЛАТФОРМЫ АГРОМНЕНИЕ УЖЕ СЕЙЧАС:</a:t>
            </a:r>
            <a:br>
              <a:rPr lang="ru-RU" sz="1300" dirty="0">
                <a:solidFill>
                  <a:srgbClr val="6BA63F"/>
                </a:solidFill>
                <a:latin typeface="+mj-lt"/>
              </a:rPr>
            </a:br>
            <a:endParaRPr lang="ru-RU" sz="813" dirty="0">
              <a:solidFill>
                <a:srgbClr val="6BA63F"/>
              </a:solidFill>
              <a:latin typeface="+mj-lt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E5D0750-D491-FB19-FCB0-125DF5A0FF0D}"/>
              </a:ext>
            </a:extLst>
          </p:cNvPr>
          <p:cNvSpPr txBox="1"/>
          <p:nvPr/>
        </p:nvSpPr>
        <p:spPr>
          <a:xfrm>
            <a:off x="510123" y="1651890"/>
            <a:ext cx="42701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42801">
              <a:spcAft>
                <a:spcPts val="975"/>
              </a:spcAft>
            </a:pPr>
            <a:r>
              <a:rPr lang="ru-RU" sz="1100" dirty="0">
                <a:latin typeface="+mj-lt"/>
                <a:ea typeface="Montserrat Semi" charset="0"/>
                <a:cs typeface="Segoe UI" panose="020B0502040204020203" pitchFamily="34" charset="0"/>
              </a:rPr>
              <a:t>Участвуйте в </a:t>
            </a:r>
            <a:r>
              <a:rPr lang="ru-RU" sz="1100" dirty="0" err="1">
                <a:latin typeface="+mj-lt"/>
                <a:ea typeface="Montserrat Semi" charset="0"/>
                <a:cs typeface="Segoe UI" panose="020B0502040204020203" pitchFamily="34" charset="0"/>
              </a:rPr>
              <a:t>вебинарах</a:t>
            </a:r>
            <a:r>
              <a:rPr lang="ru-RU" sz="1100" dirty="0">
                <a:latin typeface="+mj-lt"/>
                <a:ea typeface="Montserrat Semi" charset="0"/>
                <a:cs typeface="Segoe UI" panose="020B0502040204020203" pitchFamily="34" charset="0"/>
              </a:rPr>
              <a:t> и </a:t>
            </a:r>
            <a:r>
              <a:rPr lang="en-US" sz="1100" dirty="0">
                <a:latin typeface="+mj-lt"/>
                <a:ea typeface="Montserrat Semi" charset="0"/>
                <a:cs typeface="Segoe UI" panose="020B0502040204020203" pitchFamily="34" charset="0"/>
              </a:rPr>
              <a:t>live-</a:t>
            </a:r>
            <a:r>
              <a:rPr lang="ru-RU" sz="1100" dirty="0">
                <a:latin typeface="+mj-lt"/>
                <a:ea typeface="Montserrat Semi" charset="0"/>
                <a:cs typeface="Segoe UI" panose="020B0502040204020203" pitchFamily="34" charset="0"/>
              </a:rPr>
              <a:t>беседах с экспертами отрасли</a:t>
            </a:r>
          </a:p>
          <a:p>
            <a:pPr defTabSz="742801">
              <a:spcAft>
                <a:spcPts val="975"/>
              </a:spcAft>
            </a:pPr>
            <a:r>
              <a:rPr lang="ru-RU" sz="1100" dirty="0">
                <a:latin typeface="+mj-lt"/>
                <a:ea typeface="Montserrat Semi" charset="0"/>
                <a:cs typeface="Segoe UI" panose="020B0502040204020203" pitchFamily="34" charset="0"/>
              </a:rPr>
              <a:t>Получайте ответы на интересующие вопросы в прямом эфире</a:t>
            </a:r>
          </a:p>
          <a:p>
            <a:pPr defTabSz="742801">
              <a:spcAft>
                <a:spcPts val="975"/>
              </a:spcAft>
            </a:pPr>
            <a:r>
              <a:rPr lang="ru-RU" sz="1100" dirty="0">
                <a:latin typeface="+mj-lt"/>
                <a:ea typeface="Montserrat Semi" charset="0"/>
                <a:cs typeface="Segoe UI" panose="020B0502040204020203" pitchFamily="34" charset="0"/>
              </a:rPr>
              <a:t>Станьте спикером онлайн эфиров платформы и делитесь опытом </a:t>
            </a:r>
            <a:br>
              <a:rPr lang="ru-RU" sz="1100" dirty="0">
                <a:latin typeface="+mj-lt"/>
                <a:ea typeface="Montserrat Semi" charset="0"/>
                <a:cs typeface="Segoe UI" panose="020B0502040204020203" pitchFamily="34" charset="0"/>
              </a:rPr>
            </a:br>
            <a:r>
              <a:rPr lang="ru-RU" sz="1100" dirty="0">
                <a:latin typeface="+mj-lt"/>
                <a:ea typeface="Montserrat Semi" charset="0"/>
                <a:cs typeface="Segoe UI" panose="020B0502040204020203" pitchFamily="34" charset="0"/>
              </a:rPr>
              <a:t>с коллегами по цеху</a:t>
            </a:r>
          </a:p>
          <a:p>
            <a:pPr defTabSz="742801">
              <a:spcAft>
                <a:spcPts val="975"/>
              </a:spcAft>
            </a:pPr>
            <a:r>
              <a:rPr lang="ru-RU" sz="1100" dirty="0">
                <a:latin typeface="+mj-lt"/>
                <a:ea typeface="Montserrat Semi" charset="0"/>
                <a:cs typeface="Segoe UI" panose="020B0502040204020203" pitchFamily="34" charset="0"/>
              </a:rPr>
              <a:t>Размещайте экспертные статьи</a:t>
            </a:r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3791DD63-B41B-C077-2565-9CEA160432D8}"/>
              </a:ext>
            </a:extLst>
          </p:cNvPr>
          <p:cNvSpPr/>
          <p:nvPr/>
        </p:nvSpPr>
        <p:spPr>
          <a:xfrm>
            <a:off x="261973" y="1675583"/>
            <a:ext cx="174741" cy="174741"/>
          </a:xfrm>
          <a:prstGeom prst="ellipse">
            <a:avLst/>
          </a:prstGeom>
          <a:noFill/>
          <a:ln>
            <a:solidFill>
              <a:srgbClr val="6BA6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138" dirty="0">
                <a:solidFill>
                  <a:srgbClr val="6BA63F"/>
                </a:solidFill>
                <a:latin typeface="+mj-lt"/>
              </a:rPr>
              <a:t>1</a:t>
            </a:r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id="{DB7DCBA0-1E02-C8AD-F0F0-32F6E8CABC97}"/>
              </a:ext>
            </a:extLst>
          </p:cNvPr>
          <p:cNvSpPr/>
          <p:nvPr/>
        </p:nvSpPr>
        <p:spPr>
          <a:xfrm>
            <a:off x="261973" y="2019970"/>
            <a:ext cx="174741" cy="174741"/>
          </a:xfrm>
          <a:prstGeom prst="ellipse">
            <a:avLst/>
          </a:prstGeom>
          <a:noFill/>
          <a:ln>
            <a:solidFill>
              <a:srgbClr val="6BA6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138" dirty="0">
                <a:solidFill>
                  <a:srgbClr val="6BA63F"/>
                </a:solidFill>
                <a:latin typeface="+mj-lt"/>
              </a:rPr>
              <a:t>2</a:t>
            </a:r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id="{DD43D58A-96EB-5EFD-435B-5213367E7D7E}"/>
              </a:ext>
            </a:extLst>
          </p:cNvPr>
          <p:cNvSpPr/>
          <p:nvPr/>
        </p:nvSpPr>
        <p:spPr>
          <a:xfrm>
            <a:off x="261973" y="2343891"/>
            <a:ext cx="174741" cy="174741"/>
          </a:xfrm>
          <a:prstGeom prst="ellipse">
            <a:avLst/>
          </a:prstGeom>
          <a:noFill/>
          <a:ln>
            <a:solidFill>
              <a:srgbClr val="6BA6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138" dirty="0">
                <a:solidFill>
                  <a:srgbClr val="6BA63F"/>
                </a:solidFill>
                <a:latin typeface="+mj-lt"/>
              </a:rPr>
              <a:t>3</a:t>
            </a:r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80BFDC6D-1DA9-6385-8E46-7B021D70A752}"/>
              </a:ext>
            </a:extLst>
          </p:cNvPr>
          <p:cNvSpPr/>
          <p:nvPr/>
        </p:nvSpPr>
        <p:spPr>
          <a:xfrm>
            <a:off x="261973" y="2735948"/>
            <a:ext cx="174741" cy="174741"/>
          </a:xfrm>
          <a:prstGeom prst="ellipse">
            <a:avLst/>
          </a:prstGeom>
          <a:noFill/>
          <a:ln>
            <a:solidFill>
              <a:srgbClr val="6BA6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138" dirty="0">
                <a:solidFill>
                  <a:srgbClr val="6BA63F"/>
                </a:solidFill>
                <a:latin typeface="+mj-lt"/>
              </a:rPr>
              <a:t>4</a:t>
            </a:r>
          </a:p>
        </p:txBody>
      </p:sp>
      <p:sp>
        <p:nvSpPr>
          <p:cNvPr id="43" name="Текст 1">
            <a:extLst>
              <a:ext uri="{FF2B5EF4-FFF2-40B4-BE49-F238E27FC236}">
                <a16:creationId xmlns:a16="http://schemas.microsoft.com/office/drawing/2014/main" id="{5AE2566A-C437-F9F4-ED44-212AE05A8471}"/>
              </a:ext>
            </a:extLst>
          </p:cNvPr>
          <p:cNvSpPr txBox="1">
            <a:spLocks/>
          </p:cNvSpPr>
          <p:nvPr/>
        </p:nvSpPr>
        <p:spPr>
          <a:xfrm>
            <a:off x="173613" y="287094"/>
            <a:ext cx="8676278" cy="629444"/>
          </a:xfrm>
          <a:prstGeom prst="rect">
            <a:avLst/>
          </a:prstGeom>
        </p:spPr>
        <p:txBody>
          <a:bodyPr/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schemeClr val="bg1"/>
                </a:solidFill>
                <a:latin typeface="Montserrat" panose="00000500000000000000" pitchFamily="2" charset="-5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sz="1800" b="0" dirty="0">
                <a:solidFill>
                  <a:srgbClr val="6BA63F"/>
                </a:solidFill>
                <a:latin typeface="+mj-lt"/>
              </a:rPr>
              <a:t>АГРОМЕДИА – АКТУАЛЬНЫЕ ПЕРЕДОВЫЕ ЗНАНИЯ</a:t>
            </a: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BD95F7FF-C2D7-EED2-7637-7425BDD390E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7097" y="2069377"/>
            <a:ext cx="5651766" cy="341828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932A7199-4A13-C343-6BA5-B9C3D7A3FC4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72789" y="2247919"/>
            <a:ext cx="3780381" cy="2345183"/>
          </a:xfrm>
          <a:custGeom>
            <a:avLst/>
            <a:gdLst>
              <a:gd name="connsiteX0" fmla="*/ 0 w 4482762"/>
              <a:gd name="connsiteY0" fmla="*/ 0 h 2780909"/>
              <a:gd name="connsiteX1" fmla="*/ 4482762 w 4482762"/>
              <a:gd name="connsiteY1" fmla="*/ 0 h 2780909"/>
              <a:gd name="connsiteX2" fmla="*/ 4482762 w 4482762"/>
              <a:gd name="connsiteY2" fmla="*/ 2780909 h 2780909"/>
              <a:gd name="connsiteX3" fmla="*/ 0 w 4482762"/>
              <a:gd name="connsiteY3" fmla="*/ 2780909 h 2780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82762" h="2780909">
                <a:moveTo>
                  <a:pt x="0" y="0"/>
                </a:moveTo>
                <a:lnTo>
                  <a:pt x="4482762" y="0"/>
                </a:lnTo>
                <a:lnTo>
                  <a:pt x="4482762" y="2780909"/>
                </a:lnTo>
                <a:lnTo>
                  <a:pt x="0" y="2780909"/>
                </a:lnTo>
                <a:close/>
              </a:path>
            </a:pathLst>
          </a:cu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A596DC2-474B-B830-1EC5-CCB275BD00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653" y="3757369"/>
            <a:ext cx="993047" cy="948249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4688E36-A63D-2668-787B-467DA61C15A8}"/>
              </a:ext>
            </a:extLst>
          </p:cNvPr>
          <p:cNvSpPr/>
          <p:nvPr/>
        </p:nvSpPr>
        <p:spPr>
          <a:xfrm>
            <a:off x="1311874" y="4148863"/>
            <a:ext cx="2190764" cy="267446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38" dirty="0">
                <a:latin typeface="+mj-lt"/>
              </a:rPr>
              <a:t>Переходите по ссылке</a:t>
            </a:r>
          </a:p>
        </p:txBody>
      </p:sp>
    </p:spTree>
    <p:extLst>
      <p:ext uri="{BB962C8B-B14F-4D97-AF65-F5344CB8AC3E}">
        <p14:creationId xmlns:p14="http://schemas.microsoft.com/office/powerpoint/2010/main" val="4113873096"/>
      </p:ext>
    </p:extLst>
  </p:cSld>
  <p:clrMapOvr>
    <a:masterClrMapping/>
  </p:clrMapOvr>
</p:sld>
</file>

<file path=ppt/theme/theme1.xml><?xml version="1.0" encoding="utf-8"?>
<a:theme xmlns:a="http://schemas.openxmlformats.org/drawingml/2006/main" name="21_menyaemsya_А4">
  <a:themeElements>
    <a:clrScheme name="РСХБ">
      <a:dk1>
        <a:srgbClr val="3A3838"/>
      </a:dk1>
      <a:lt1>
        <a:srgbClr val="FFFFFF"/>
      </a:lt1>
      <a:dk2>
        <a:srgbClr val="1A512F"/>
      </a:dk2>
      <a:lt2>
        <a:srgbClr val="F0F0F0"/>
      </a:lt2>
      <a:accent1>
        <a:srgbClr val="258442"/>
      </a:accent1>
      <a:accent2>
        <a:srgbClr val="6BA844"/>
      </a:accent2>
      <a:accent3>
        <a:srgbClr val="A6C83F"/>
      </a:accent3>
      <a:accent4>
        <a:srgbClr val="FFC000"/>
      </a:accent4>
      <a:accent5>
        <a:srgbClr val="D25008"/>
      </a:accent5>
      <a:accent6>
        <a:srgbClr val="064598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prstGeom prst="rect">
          <a:avLst/>
        </a:prstGeom>
        <a:ln>
          <a:noFill/>
        </a:ln>
      </a:spPr>
      <a:bodyPr/>
      <a:lstStyle/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</TotalTime>
  <Words>1906</Words>
  <Application>Microsoft Office PowerPoint</Application>
  <DocSecurity>0</DocSecurity>
  <PresentationFormat>Экран (16:9)</PresentationFormat>
  <Paragraphs>250</Paragraphs>
  <Slides>18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30" baseType="lpstr">
      <vt:lpstr>Malgun Gothic</vt:lpstr>
      <vt:lpstr>Arial</vt:lpstr>
      <vt:lpstr>Calibri</vt:lpstr>
      <vt:lpstr>Calibri Light</vt:lpstr>
      <vt:lpstr>Montserrat</vt:lpstr>
      <vt:lpstr>Montserrat Black</vt:lpstr>
      <vt:lpstr>Montserrat Semi</vt:lpstr>
      <vt:lpstr>Montserrat SemiBold</vt:lpstr>
      <vt:lpstr>Roboto Condensed Light</vt:lpstr>
      <vt:lpstr>Segoe UI</vt:lpstr>
      <vt:lpstr>Wingdings</vt:lpstr>
      <vt:lpstr>21_menyaemsya_А4</vt:lpstr>
      <vt:lpstr>Презентация PowerPoint</vt:lpstr>
      <vt:lpstr>Презентация PowerPoint</vt:lpstr>
      <vt:lpstr>Презентация PowerPoint</vt:lpstr>
      <vt:lpstr>ПЛАТФОРМА Я В АГРО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Типовой портрет клиента</dc:title>
  <dc:subject/>
  <dc:creator>Microsoft Office User</dc:creator>
  <cp:keywords/>
  <dc:description/>
  <cp:lastModifiedBy>Коченкова Елена Владимировна</cp:lastModifiedBy>
  <cp:revision>4930</cp:revision>
  <dcterms:created xsi:type="dcterms:W3CDTF">2019-06-12T06:44:14Z</dcterms:created>
  <dcterms:modified xsi:type="dcterms:W3CDTF">2023-05-04T02:25:32Z</dcterms:modified>
  <cp:category/>
  <dc:identifier/>
  <cp:contentStatus/>
  <dc:language/>
  <cp:version/>
</cp:coreProperties>
</file>